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60" r:id="rId6"/>
    <p:sldId id="259" r:id="rId7"/>
    <p:sldId id="261" r:id="rId8"/>
    <p:sldId id="262" r:id="rId9"/>
    <p:sldId id="263" r:id="rId10"/>
    <p:sldId id="264" r:id="rId11"/>
    <p:sldId id="278" r:id="rId12"/>
    <p:sldId id="268" r:id="rId13"/>
    <p:sldId id="280" r:id="rId14"/>
    <p:sldId id="270" r:id="rId15"/>
    <p:sldId id="272" r:id="rId16"/>
    <p:sldId id="282" r:id="rId17"/>
    <p:sldId id="265" r:id="rId18"/>
    <p:sldId id="267" r:id="rId19"/>
    <p:sldId id="284" r:id="rId20"/>
    <p:sldId id="266"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[Graphs.xlsx]Sheet1!$D$50</c:f>
              <c:strCache>
                <c:ptCount val="1"/>
                <c:pt idx="0">
                  <c:v>Capital Invested</c:v>
                </c:pt>
              </c:strCache>
            </c:strRef>
          </c:tx>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numRef>
              <c:f>[Graphs.xlsx]Sheet1!$C$51:$C$56</c:f>
              <c:numCache>
                <c:formatCode>General</c:formatCode>
                <c:ptCount val="6"/>
                <c:pt idx="0">
                  <c:v>2013</c:v>
                </c:pt>
                <c:pt idx="1">
                  <c:v>2014</c:v>
                </c:pt>
                <c:pt idx="2">
                  <c:v>2015</c:v>
                </c:pt>
                <c:pt idx="3">
                  <c:v>2016</c:v>
                </c:pt>
                <c:pt idx="4">
                  <c:v>2017</c:v>
                </c:pt>
                <c:pt idx="5">
                  <c:v>2018</c:v>
                </c:pt>
              </c:numCache>
            </c:numRef>
          </c:cat>
          <c:val>
            <c:numRef>
              <c:f>[Graphs.xlsx]Sheet1!$D$51:$D$56</c:f>
              <c:numCache>
                <c:formatCode>General</c:formatCode>
                <c:ptCount val="6"/>
                <c:pt idx="0">
                  <c:v>18.899999999999999</c:v>
                </c:pt>
                <c:pt idx="1">
                  <c:v>45.4</c:v>
                </c:pt>
                <c:pt idx="2">
                  <c:v>67.099999999999994</c:v>
                </c:pt>
                <c:pt idx="3">
                  <c:v>63.4</c:v>
                </c:pt>
                <c:pt idx="4">
                  <c:v>50.8</c:v>
                </c:pt>
                <c:pt idx="5">
                  <c:v>111.8</c:v>
                </c:pt>
              </c:numCache>
            </c:numRef>
          </c:val>
          <c:extLst>
            <c:ext xmlns:c16="http://schemas.microsoft.com/office/drawing/2014/chart" uri="{C3380CC4-5D6E-409C-BE32-E72D297353CC}">
              <c16:uniqueId val="{00000000-37A0-499D-B678-D94A73A60CBA}"/>
            </c:ext>
          </c:extLst>
        </c:ser>
        <c:dLbls>
          <c:showLegendKey val="0"/>
          <c:showVal val="0"/>
          <c:showCatName val="0"/>
          <c:showSerName val="0"/>
          <c:showPercent val="0"/>
          <c:showBubbleSize val="0"/>
        </c:dLbls>
        <c:gapWidth val="75"/>
        <c:overlap val="-25"/>
        <c:axId val="133585536"/>
        <c:axId val="133591808"/>
      </c:barChart>
      <c:lineChart>
        <c:grouping val="stacked"/>
        <c:varyColors val="0"/>
        <c:ser>
          <c:idx val="1"/>
          <c:order val="1"/>
          <c:tx>
            <c:strRef>
              <c:f>[Graphs.xlsx]Sheet1!$E$50</c:f>
              <c:strCache>
                <c:ptCount val="1"/>
                <c:pt idx="0">
                  <c:v>Deal Count</c:v>
                </c:pt>
              </c:strCache>
            </c:strRef>
          </c:tx>
          <c:spPr>
            <a:ln w="34925" cap="rnd">
              <a:solidFill>
                <a:schemeClr val="accent5">
                  <a:lumMod val="75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w="9525">
                <a:solidFill>
                  <a:schemeClr val="accent4"/>
                </a:solidFill>
                <a:round/>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marker>
          <c:cat>
            <c:numRef>
              <c:f>[Graphs.xlsx]Sheet1!$C$51:$C$56</c:f>
              <c:numCache>
                <c:formatCode>General</c:formatCode>
                <c:ptCount val="6"/>
                <c:pt idx="0">
                  <c:v>2013</c:v>
                </c:pt>
                <c:pt idx="1">
                  <c:v>2014</c:v>
                </c:pt>
                <c:pt idx="2">
                  <c:v>2015</c:v>
                </c:pt>
                <c:pt idx="3">
                  <c:v>2016</c:v>
                </c:pt>
                <c:pt idx="4">
                  <c:v>2017</c:v>
                </c:pt>
                <c:pt idx="5">
                  <c:v>2018</c:v>
                </c:pt>
              </c:numCache>
            </c:numRef>
          </c:cat>
          <c:val>
            <c:numRef>
              <c:f>[Graphs.xlsx]Sheet1!$E$51:$E$56</c:f>
              <c:numCache>
                <c:formatCode>#,##0</c:formatCode>
                <c:ptCount val="6"/>
                <c:pt idx="0">
                  <c:v>1132</c:v>
                </c:pt>
                <c:pt idx="1">
                  <c:v>1543</c:v>
                </c:pt>
                <c:pt idx="2">
                  <c:v>1925</c:v>
                </c:pt>
                <c:pt idx="3">
                  <c:v>1893</c:v>
                </c:pt>
                <c:pt idx="4">
                  <c:v>2165</c:v>
                </c:pt>
                <c:pt idx="5">
                  <c:v>2196</c:v>
                </c:pt>
              </c:numCache>
            </c:numRef>
          </c:val>
          <c:smooth val="0"/>
          <c:extLst>
            <c:ext xmlns:c16="http://schemas.microsoft.com/office/drawing/2014/chart" uri="{C3380CC4-5D6E-409C-BE32-E72D297353CC}">
              <c16:uniqueId val="{00000001-37A0-499D-B678-D94A73A60CBA}"/>
            </c:ext>
          </c:extLst>
        </c:ser>
        <c:dLbls>
          <c:showLegendKey val="0"/>
          <c:showVal val="0"/>
          <c:showCatName val="0"/>
          <c:showSerName val="0"/>
          <c:showPercent val="0"/>
          <c:showBubbleSize val="0"/>
        </c:dLbls>
        <c:marker val="1"/>
        <c:smooth val="0"/>
        <c:axId val="133599232"/>
        <c:axId val="133593344"/>
      </c:lineChart>
      <c:catAx>
        <c:axId val="133585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133591808"/>
        <c:crosses val="autoZero"/>
        <c:auto val="1"/>
        <c:lblAlgn val="ctr"/>
        <c:lblOffset val="100"/>
        <c:noMultiLvlLbl val="0"/>
      </c:catAx>
      <c:valAx>
        <c:axId val="13359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3585536"/>
        <c:crosses val="autoZero"/>
        <c:crossBetween val="between"/>
      </c:valAx>
      <c:valAx>
        <c:axId val="13359334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3599232"/>
        <c:crosses val="max"/>
        <c:crossBetween val="between"/>
      </c:valAx>
      <c:catAx>
        <c:axId val="133599232"/>
        <c:scaling>
          <c:orientation val="minMax"/>
        </c:scaling>
        <c:delete val="1"/>
        <c:axPos val="b"/>
        <c:numFmt formatCode="General" sourceLinked="1"/>
        <c:majorTickMark val="none"/>
        <c:minorTickMark val="none"/>
        <c:tickLblPos val="nextTo"/>
        <c:crossAx val="133593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76226701811895"/>
          <c:y val="7.9957356076759065E-3"/>
          <c:w val="0.76807455257319657"/>
          <c:h val="0.84891858200560744"/>
        </c:manualLayout>
      </c:layout>
      <c:barChart>
        <c:barDir val="bar"/>
        <c:grouping val="clustered"/>
        <c:varyColors val="0"/>
        <c:ser>
          <c:idx val="0"/>
          <c:order val="0"/>
          <c:tx>
            <c:strRef>
              <c:f>[Graphs.xlsx]Sheet1!$C$96</c:f>
              <c:strCache>
                <c:ptCount val="1"/>
                <c:pt idx="0">
                  <c:v>2015</c:v>
                </c:pt>
              </c:strCache>
            </c:strRef>
          </c:tx>
          <c:spPr>
            <a:solidFill>
              <a:schemeClr val="accent1"/>
            </a:solidFill>
            <a:ln>
              <a:noFill/>
            </a:ln>
            <a:effectLst/>
          </c:spPr>
          <c:invertIfNegative val="0"/>
          <c:cat>
            <c:strRef>
              <c:f>[Graphs.xlsx]Sheet1!$B$97:$B$101</c:f>
              <c:strCache>
                <c:ptCount val="5"/>
                <c:pt idx="0">
                  <c:v>Payments</c:v>
                </c:pt>
                <c:pt idx="1">
                  <c:v>Financial Planning</c:v>
                </c:pt>
                <c:pt idx="2">
                  <c:v>Savings and Investment</c:v>
                </c:pt>
                <c:pt idx="3">
                  <c:v>Borrowing</c:v>
                </c:pt>
                <c:pt idx="4">
                  <c:v>Insurance</c:v>
                </c:pt>
              </c:strCache>
            </c:strRef>
          </c:cat>
          <c:val>
            <c:numRef>
              <c:f>[Graphs.xlsx]Sheet1!$C$97:$C$101</c:f>
              <c:numCache>
                <c:formatCode>0%</c:formatCode>
                <c:ptCount val="5"/>
                <c:pt idx="0">
                  <c:v>0.18</c:v>
                </c:pt>
                <c:pt idx="1">
                  <c:v>0.17</c:v>
                </c:pt>
                <c:pt idx="2">
                  <c:v>0.08</c:v>
                </c:pt>
                <c:pt idx="3">
                  <c:v>0.06</c:v>
                </c:pt>
                <c:pt idx="4">
                  <c:v>0.08</c:v>
                </c:pt>
              </c:numCache>
            </c:numRef>
          </c:val>
          <c:extLst>
            <c:ext xmlns:c16="http://schemas.microsoft.com/office/drawing/2014/chart" uri="{C3380CC4-5D6E-409C-BE32-E72D297353CC}">
              <c16:uniqueId val="{00000000-5550-4984-83C7-9C3EEBC89A3A}"/>
            </c:ext>
          </c:extLst>
        </c:ser>
        <c:ser>
          <c:idx val="1"/>
          <c:order val="1"/>
          <c:tx>
            <c:strRef>
              <c:f>[Graphs.xlsx]Sheet1!$D$96</c:f>
              <c:strCache>
                <c:ptCount val="1"/>
                <c:pt idx="0">
                  <c:v>2017</c:v>
                </c:pt>
              </c:strCache>
            </c:strRef>
          </c:tx>
          <c:spPr>
            <a:solidFill>
              <a:srgbClr val="70AD47">
                <a:lumMod val="75000"/>
              </a:srgbClr>
            </a:solidFill>
            <a:ln>
              <a:noFill/>
            </a:ln>
            <a:effectLst/>
          </c:spPr>
          <c:invertIfNegative val="0"/>
          <c:cat>
            <c:strRef>
              <c:f>[Graphs.xlsx]Sheet1!$B$97:$B$101</c:f>
              <c:strCache>
                <c:ptCount val="5"/>
                <c:pt idx="0">
                  <c:v>Payments</c:v>
                </c:pt>
                <c:pt idx="1">
                  <c:v>Financial Planning</c:v>
                </c:pt>
                <c:pt idx="2">
                  <c:v>Savings and Investment</c:v>
                </c:pt>
                <c:pt idx="3">
                  <c:v>Borrowing</c:v>
                </c:pt>
                <c:pt idx="4">
                  <c:v>Insurance</c:v>
                </c:pt>
              </c:strCache>
            </c:strRef>
          </c:cat>
          <c:val>
            <c:numRef>
              <c:f>[Graphs.xlsx]Sheet1!$D$97:$D$101</c:f>
              <c:numCache>
                <c:formatCode>0%</c:formatCode>
                <c:ptCount val="5"/>
                <c:pt idx="0">
                  <c:v>0.5</c:v>
                </c:pt>
                <c:pt idx="1">
                  <c:v>0.2</c:v>
                </c:pt>
                <c:pt idx="2">
                  <c:v>0.1</c:v>
                </c:pt>
                <c:pt idx="3">
                  <c:v>0.1</c:v>
                </c:pt>
                <c:pt idx="4">
                  <c:v>0.24</c:v>
                </c:pt>
              </c:numCache>
            </c:numRef>
          </c:val>
          <c:extLst>
            <c:ext xmlns:c16="http://schemas.microsoft.com/office/drawing/2014/chart" uri="{C3380CC4-5D6E-409C-BE32-E72D297353CC}">
              <c16:uniqueId val="{00000001-5550-4984-83C7-9C3EEBC89A3A}"/>
            </c:ext>
          </c:extLst>
        </c:ser>
        <c:ser>
          <c:idx val="2"/>
          <c:order val="2"/>
          <c:tx>
            <c:strRef>
              <c:f>[Graphs.xlsx]Sheet1!$E$96</c:f>
              <c:strCache>
                <c:ptCount val="1"/>
                <c:pt idx="0">
                  <c:v>2019</c:v>
                </c:pt>
              </c:strCache>
            </c:strRef>
          </c:tx>
          <c:spPr>
            <a:solidFill>
              <a:sysClr val="windowText" lastClr="000000"/>
            </a:solidFill>
            <a:ln>
              <a:noFill/>
            </a:ln>
            <a:effectLst/>
          </c:spPr>
          <c:invertIfNegative val="0"/>
          <c:cat>
            <c:strRef>
              <c:f>[Graphs.xlsx]Sheet1!$B$97:$B$101</c:f>
              <c:strCache>
                <c:ptCount val="5"/>
                <c:pt idx="0">
                  <c:v>Payments</c:v>
                </c:pt>
                <c:pt idx="1">
                  <c:v>Financial Planning</c:v>
                </c:pt>
                <c:pt idx="2">
                  <c:v>Savings and Investment</c:v>
                </c:pt>
                <c:pt idx="3">
                  <c:v>Borrowing</c:v>
                </c:pt>
                <c:pt idx="4">
                  <c:v>Insurance</c:v>
                </c:pt>
              </c:strCache>
            </c:strRef>
          </c:cat>
          <c:val>
            <c:numRef>
              <c:f>[Graphs.xlsx]Sheet1!$E$97:$E$101</c:f>
              <c:numCache>
                <c:formatCode>0%</c:formatCode>
                <c:ptCount val="5"/>
                <c:pt idx="0">
                  <c:v>0.75</c:v>
                </c:pt>
                <c:pt idx="1">
                  <c:v>0.34</c:v>
                </c:pt>
                <c:pt idx="2">
                  <c:v>0.28999999999999998</c:v>
                </c:pt>
                <c:pt idx="3">
                  <c:v>0.27</c:v>
                </c:pt>
                <c:pt idx="4">
                  <c:v>0.48</c:v>
                </c:pt>
              </c:numCache>
            </c:numRef>
          </c:val>
          <c:extLst>
            <c:ext xmlns:c16="http://schemas.microsoft.com/office/drawing/2014/chart" uri="{C3380CC4-5D6E-409C-BE32-E72D297353CC}">
              <c16:uniqueId val="{00000002-5550-4984-83C7-9C3EEBC89A3A}"/>
            </c:ext>
          </c:extLst>
        </c:ser>
        <c:dLbls>
          <c:showLegendKey val="0"/>
          <c:showVal val="0"/>
          <c:showCatName val="0"/>
          <c:showSerName val="0"/>
          <c:showPercent val="0"/>
          <c:showBubbleSize val="0"/>
        </c:dLbls>
        <c:gapWidth val="182"/>
        <c:axId val="169117568"/>
        <c:axId val="169119104"/>
      </c:barChart>
      <c:catAx>
        <c:axId val="169117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69119104"/>
        <c:crosses val="autoZero"/>
        <c:auto val="1"/>
        <c:lblAlgn val="ctr"/>
        <c:lblOffset val="100"/>
        <c:noMultiLvlLbl val="0"/>
      </c:catAx>
      <c:valAx>
        <c:axId val="1691191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117568"/>
        <c:crosses val="autoZero"/>
        <c:crossBetween val="between"/>
      </c:valAx>
      <c:spPr>
        <a:noFill/>
        <a:ln>
          <a:noFill/>
        </a:ln>
        <a:effectLst/>
      </c:spPr>
    </c:plotArea>
    <c:legend>
      <c:legendPos val="b"/>
      <c:layout>
        <c:manualLayout>
          <c:xMode val="edge"/>
          <c:yMode val="edge"/>
          <c:x val="0.40931854628011316"/>
          <c:y val="0.90388605836035185"/>
          <c:w val="0.23170597668426457"/>
          <c:h val="7.090385760603454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5E9ED-328A-4D69-AA27-4491AE11ED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1074D2-060C-433D-8817-719382D71A80}">
      <dgm:prSet/>
      <dgm:spPr>
        <a:solidFill>
          <a:srgbClr val="0768B9"/>
        </a:solidFill>
      </dgm:spPr>
      <dgm:t>
        <a:bodyPr/>
        <a:lstStyle/>
        <a:p>
          <a:r>
            <a:rPr lang="en-US" dirty="0">
              <a:latin typeface="Roboto Medium" panose="02000000000000000000" pitchFamily="2" charset="0"/>
              <a:ea typeface="Roboto Medium" panose="02000000000000000000" pitchFamily="2" charset="0"/>
            </a:rPr>
            <a:t>Revenue from Premium Subscription fees as core revenue model</a:t>
          </a:r>
        </a:p>
      </dgm:t>
    </dgm:pt>
    <dgm:pt modelId="{01DBB61D-C74D-4506-B324-2F27EDB599F5}" type="parTrans" cxnId="{58A6C13C-9EA4-4192-9722-A2076B87B0FC}">
      <dgm:prSet/>
      <dgm:spPr/>
      <dgm:t>
        <a:bodyPr/>
        <a:lstStyle/>
        <a:p>
          <a:endParaRPr lang="en-US"/>
        </a:p>
      </dgm:t>
    </dgm:pt>
    <dgm:pt modelId="{F66C1433-2372-49DD-88DF-DC985C76123E}" type="sibTrans" cxnId="{58A6C13C-9EA4-4192-9722-A2076B87B0FC}">
      <dgm:prSet/>
      <dgm:spPr/>
      <dgm:t>
        <a:bodyPr/>
        <a:lstStyle/>
        <a:p>
          <a:endParaRPr lang="en-US"/>
        </a:p>
      </dgm:t>
    </dgm:pt>
    <dgm:pt modelId="{520FC81F-FD70-4A61-9BD8-8B388A1885D9}">
      <dgm:prSet/>
      <dgm:spPr>
        <a:solidFill>
          <a:srgbClr val="0768B9"/>
        </a:solidFill>
      </dgm:spPr>
      <dgm:t>
        <a:bodyPr/>
        <a:lstStyle/>
        <a:p>
          <a:r>
            <a:rPr lang="en-US" dirty="0">
              <a:latin typeface="Roboto Medium" panose="02000000000000000000" pitchFamily="2" charset="0"/>
              <a:ea typeface="Roboto Medium" panose="02000000000000000000" pitchFamily="2" charset="0"/>
            </a:rPr>
            <a:t>Revenues from marketing &amp; advertising for businesses</a:t>
          </a:r>
        </a:p>
      </dgm:t>
    </dgm:pt>
    <dgm:pt modelId="{33BC870B-D120-4FF2-AE3B-BCCD22430D09}" type="parTrans" cxnId="{A0F40E07-7D35-4411-A7D9-EF6E986E05C4}">
      <dgm:prSet/>
      <dgm:spPr/>
      <dgm:t>
        <a:bodyPr/>
        <a:lstStyle/>
        <a:p>
          <a:endParaRPr lang="en-US"/>
        </a:p>
      </dgm:t>
    </dgm:pt>
    <dgm:pt modelId="{ADCCBE62-023B-4B2F-9AB3-438EA08B9C1B}" type="sibTrans" cxnId="{A0F40E07-7D35-4411-A7D9-EF6E986E05C4}">
      <dgm:prSet/>
      <dgm:spPr/>
      <dgm:t>
        <a:bodyPr/>
        <a:lstStyle/>
        <a:p>
          <a:endParaRPr lang="en-US"/>
        </a:p>
      </dgm:t>
    </dgm:pt>
    <dgm:pt modelId="{09F7B8D5-4691-46CB-B490-E2F06885CF50}">
      <dgm:prSet/>
      <dgm:spPr>
        <a:solidFill>
          <a:srgbClr val="0768B9"/>
        </a:solidFill>
      </dgm:spPr>
      <dgm:t>
        <a:bodyPr/>
        <a:lstStyle/>
        <a:p>
          <a:r>
            <a:rPr lang="en-US" dirty="0">
              <a:latin typeface="Roboto Medium" panose="02000000000000000000" pitchFamily="2" charset="0"/>
              <a:ea typeface="Roboto Medium" panose="02000000000000000000" pitchFamily="2" charset="0"/>
            </a:rPr>
            <a:t>Revenues from providing financial literacy training</a:t>
          </a:r>
        </a:p>
      </dgm:t>
    </dgm:pt>
    <dgm:pt modelId="{6B092208-C55F-4405-8FE7-02AF7B38EB94}" type="parTrans" cxnId="{6B88C337-D1EF-4454-9D92-2E05D8750DA2}">
      <dgm:prSet/>
      <dgm:spPr/>
      <dgm:t>
        <a:bodyPr/>
        <a:lstStyle/>
        <a:p>
          <a:endParaRPr lang="en-US"/>
        </a:p>
      </dgm:t>
    </dgm:pt>
    <dgm:pt modelId="{1CEB9811-6C5A-42F7-A279-1EFE9D383DB7}" type="sibTrans" cxnId="{6B88C337-D1EF-4454-9D92-2E05D8750DA2}">
      <dgm:prSet/>
      <dgm:spPr/>
      <dgm:t>
        <a:bodyPr/>
        <a:lstStyle/>
        <a:p>
          <a:endParaRPr lang="en-US"/>
        </a:p>
      </dgm:t>
    </dgm:pt>
    <dgm:pt modelId="{966AC71B-1281-48A2-A801-BAF824382F73}">
      <dgm:prSet/>
      <dgm:spPr>
        <a:solidFill>
          <a:srgbClr val="0768B9"/>
        </a:solidFill>
      </dgm:spPr>
      <dgm:t>
        <a:bodyPr/>
        <a:lstStyle/>
        <a:p>
          <a:r>
            <a:rPr lang="en-US" dirty="0">
              <a:latin typeface="Roboto Medium" panose="02000000000000000000" pitchFamily="2" charset="0"/>
              <a:ea typeface="Roboto Medium" panose="02000000000000000000" pitchFamily="2" charset="0"/>
            </a:rPr>
            <a:t>Revenues from donations, grants and awards</a:t>
          </a:r>
        </a:p>
      </dgm:t>
    </dgm:pt>
    <dgm:pt modelId="{9EF750DE-E9B5-4715-BBAF-0A619689E004}" type="parTrans" cxnId="{CD25AF1F-333B-480B-A842-449EBE6DC348}">
      <dgm:prSet/>
      <dgm:spPr/>
      <dgm:t>
        <a:bodyPr/>
        <a:lstStyle/>
        <a:p>
          <a:endParaRPr lang="en-US"/>
        </a:p>
      </dgm:t>
    </dgm:pt>
    <dgm:pt modelId="{715A0CB4-65DC-4BEA-8475-1611BBF4FE3C}" type="sibTrans" cxnId="{CD25AF1F-333B-480B-A842-449EBE6DC348}">
      <dgm:prSet/>
      <dgm:spPr/>
      <dgm:t>
        <a:bodyPr/>
        <a:lstStyle/>
        <a:p>
          <a:endParaRPr lang="en-US"/>
        </a:p>
      </dgm:t>
    </dgm:pt>
    <dgm:pt modelId="{92A72CFB-0351-435B-9C06-64A0E7410F9B}" type="pres">
      <dgm:prSet presAssocID="{A685E9ED-328A-4D69-AA27-4491AE11EDA8}" presName="linear" presStyleCnt="0">
        <dgm:presLayoutVars>
          <dgm:animLvl val="lvl"/>
          <dgm:resizeHandles val="exact"/>
        </dgm:presLayoutVars>
      </dgm:prSet>
      <dgm:spPr/>
    </dgm:pt>
    <dgm:pt modelId="{11824EF1-1EFA-4152-8A86-4106D2DF49BD}" type="pres">
      <dgm:prSet presAssocID="{0C1074D2-060C-433D-8817-719382D71A80}" presName="parentText" presStyleLbl="node1" presStyleIdx="0" presStyleCnt="4" custLinFactNeighborX="-328" custLinFactNeighborY="-81207">
        <dgm:presLayoutVars>
          <dgm:chMax val="0"/>
          <dgm:bulletEnabled val="1"/>
        </dgm:presLayoutVars>
      </dgm:prSet>
      <dgm:spPr/>
    </dgm:pt>
    <dgm:pt modelId="{10A9131F-7BFF-46CC-86E9-D7B106F66594}" type="pres">
      <dgm:prSet presAssocID="{F66C1433-2372-49DD-88DF-DC985C76123E}" presName="spacer" presStyleCnt="0"/>
      <dgm:spPr/>
    </dgm:pt>
    <dgm:pt modelId="{065CF0E9-15E5-4E5B-B0B0-CCEA04F5635C}" type="pres">
      <dgm:prSet presAssocID="{520FC81F-FD70-4A61-9BD8-8B388A1885D9}" presName="parentText" presStyleLbl="node1" presStyleIdx="1" presStyleCnt="4" custLinFactNeighborY="-51245">
        <dgm:presLayoutVars>
          <dgm:chMax val="0"/>
          <dgm:bulletEnabled val="1"/>
        </dgm:presLayoutVars>
      </dgm:prSet>
      <dgm:spPr/>
    </dgm:pt>
    <dgm:pt modelId="{07FCB621-0554-413E-B5D5-B61CA15EA062}" type="pres">
      <dgm:prSet presAssocID="{ADCCBE62-023B-4B2F-9AB3-438EA08B9C1B}" presName="spacer" presStyleCnt="0"/>
      <dgm:spPr/>
    </dgm:pt>
    <dgm:pt modelId="{86151AE5-C7A6-475A-B233-5F4D01D9302A}" type="pres">
      <dgm:prSet presAssocID="{09F7B8D5-4691-46CB-B490-E2F06885CF50}" presName="parentText" presStyleLbl="node1" presStyleIdx="2" presStyleCnt="4">
        <dgm:presLayoutVars>
          <dgm:chMax val="0"/>
          <dgm:bulletEnabled val="1"/>
        </dgm:presLayoutVars>
      </dgm:prSet>
      <dgm:spPr/>
    </dgm:pt>
    <dgm:pt modelId="{1CF96EF3-D870-4B70-9C74-16085D987F95}" type="pres">
      <dgm:prSet presAssocID="{1CEB9811-6C5A-42F7-A279-1EFE9D383DB7}" presName="spacer" presStyleCnt="0"/>
      <dgm:spPr/>
    </dgm:pt>
    <dgm:pt modelId="{9AA1E6AA-AB47-45B7-BB06-04F3359AAA86}" type="pres">
      <dgm:prSet presAssocID="{966AC71B-1281-48A2-A801-BAF824382F73}" presName="parentText" presStyleLbl="node1" presStyleIdx="3" presStyleCnt="4" custLinFactNeighborX="-328" custLinFactNeighborY="53968">
        <dgm:presLayoutVars>
          <dgm:chMax val="0"/>
          <dgm:bulletEnabled val="1"/>
        </dgm:presLayoutVars>
      </dgm:prSet>
      <dgm:spPr/>
    </dgm:pt>
  </dgm:ptLst>
  <dgm:cxnLst>
    <dgm:cxn modelId="{A0F40E07-7D35-4411-A7D9-EF6E986E05C4}" srcId="{A685E9ED-328A-4D69-AA27-4491AE11EDA8}" destId="{520FC81F-FD70-4A61-9BD8-8B388A1885D9}" srcOrd="1" destOrd="0" parTransId="{33BC870B-D120-4FF2-AE3B-BCCD22430D09}" sibTransId="{ADCCBE62-023B-4B2F-9AB3-438EA08B9C1B}"/>
    <dgm:cxn modelId="{CD25AF1F-333B-480B-A842-449EBE6DC348}" srcId="{A685E9ED-328A-4D69-AA27-4491AE11EDA8}" destId="{966AC71B-1281-48A2-A801-BAF824382F73}" srcOrd="3" destOrd="0" parTransId="{9EF750DE-E9B5-4715-BBAF-0A619689E004}" sibTransId="{715A0CB4-65DC-4BEA-8475-1611BBF4FE3C}"/>
    <dgm:cxn modelId="{6B88C337-D1EF-4454-9D92-2E05D8750DA2}" srcId="{A685E9ED-328A-4D69-AA27-4491AE11EDA8}" destId="{09F7B8D5-4691-46CB-B490-E2F06885CF50}" srcOrd="2" destOrd="0" parTransId="{6B092208-C55F-4405-8FE7-02AF7B38EB94}" sibTransId="{1CEB9811-6C5A-42F7-A279-1EFE9D383DB7}"/>
    <dgm:cxn modelId="{58A6C13C-9EA4-4192-9722-A2076B87B0FC}" srcId="{A685E9ED-328A-4D69-AA27-4491AE11EDA8}" destId="{0C1074D2-060C-433D-8817-719382D71A80}" srcOrd="0" destOrd="0" parTransId="{01DBB61D-C74D-4506-B324-2F27EDB599F5}" sibTransId="{F66C1433-2372-49DD-88DF-DC985C76123E}"/>
    <dgm:cxn modelId="{7E38F04A-FE68-4F86-8D60-B1A93905EF12}" type="presOf" srcId="{A685E9ED-328A-4D69-AA27-4491AE11EDA8}" destId="{92A72CFB-0351-435B-9C06-64A0E7410F9B}" srcOrd="0" destOrd="0" presId="urn:microsoft.com/office/officeart/2005/8/layout/vList2"/>
    <dgm:cxn modelId="{06429E81-F37B-4F8E-B561-CBF755450AD6}" type="presOf" srcId="{966AC71B-1281-48A2-A801-BAF824382F73}" destId="{9AA1E6AA-AB47-45B7-BB06-04F3359AAA86}" srcOrd="0" destOrd="0" presId="urn:microsoft.com/office/officeart/2005/8/layout/vList2"/>
    <dgm:cxn modelId="{6A731C8E-FCC7-445B-A0EA-FCD2C631F03D}" type="presOf" srcId="{520FC81F-FD70-4A61-9BD8-8B388A1885D9}" destId="{065CF0E9-15E5-4E5B-B0B0-CCEA04F5635C}" srcOrd="0" destOrd="0" presId="urn:microsoft.com/office/officeart/2005/8/layout/vList2"/>
    <dgm:cxn modelId="{9B258EA8-A92E-4C12-9A1B-39A8BF334098}" type="presOf" srcId="{0C1074D2-060C-433D-8817-719382D71A80}" destId="{11824EF1-1EFA-4152-8A86-4106D2DF49BD}" srcOrd="0" destOrd="0" presId="urn:microsoft.com/office/officeart/2005/8/layout/vList2"/>
    <dgm:cxn modelId="{8A1F82E1-495D-455A-A3AE-01F79D642D04}" type="presOf" srcId="{09F7B8D5-4691-46CB-B490-E2F06885CF50}" destId="{86151AE5-C7A6-475A-B233-5F4D01D9302A}" srcOrd="0" destOrd="0" presId="urn:microsoft.com/office/officeart/2005/8/layout/vList2"/>
    <dgm:cxn modelId="{3F39552A-522D-47DF-989B-D4D1C4F39DEB}" type="presParOf" srcId="{92A72CFB-0351-435B-9C06-64A0E7410F9B}" destId="{11824EF1-1EFA-4152-8A86-4106D2DF49BD}" srcOrd="0" destOrd="0" presId="urn:microsoft.com/office/officeart/2005/8/layout/vList2"/>
    <dgm:cxn modelId="{4A162D98-6FC2-4D02-8438-0AD1BDCF9BCF}" type="presParOf" srcId="{92A72CFB-0351-435B-9C06-64A0E7410F9B}" destId="{10A9131F-7BFF-46CC-86E9-D7B106F66594}" srcOrd="1" destOrd="0" presId="urn:microsoft.com/office/officeart/2005/8/layout/vList2"/>
    <dgm:cxn modelId="{41E5A319-A5A0-485C-93E1-EC6A682C58EB}" type="presParOf" srcId="{92A72CFB-0351-435B-9C06-64A0E7410F9B}" destId="{065CF0E9-15E5-4E5B-B0B0-CCEA04F5635C}" srcOrd="2" destOrd="0" presId="urn:microsoft.com/office/officeart/2005/8/layout/vList2"/>
    <dgm:cxn modelId="{A0695946-AB9E-4F4A-84D2-19766D38E3B7}" type="presParOf" srcId="{92A72CFB-0351-435B-9C06-64A0E7410F9B}" destId="{07FCB621-0554-413E-B5D5-B61CA15EA062}" srcOrd="3" destOrd="0" presId="urn:microsoft.com/office/officeart/2005/8/layout/vList2"/>
    <dgm:cxn modelId="{25FAB693-100A-4E8A-8AE4-82E4B71B20C0}" type="presParOf" srcId="{92A72CFB-0351-435B-9C06-64A0E7410F9B}" destId="{86151AE5-C7A6-475A-B233-5F4D01D9302A}" srcOrd="4" destOrd="0" presId="urn:microsoft.com/office/officeart/2005/8/layout/vList2"/>
    <dgm:cxn modelId="{458B0E08-3921-4BF2-94E9-C31F8AF29157}" type="presParOf" srcId="{92A72CFB-0351-435B-9C06-64A0E7410F9B}" destId="{1CF96EF3-D870-4B70-9C74-16085D987F95}" srcOrd="5" destOrd="0" presId="urn:microsoft.com/office/officeart/2005/8/layout/vList2"/>
    <dgm:cxn modelId="{1260FE64-F5AD-42F3-A327-36E6AB78BEBC}" type="presParOf" srcId="{92A72CFB-0351-435B-9C06-64A0E7410F9B}" destId="{9AA1E6AA-AB47-45B7-BB06-04F3359AAA8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24EF1-1EFA-4152-8A86-4106D2DF49BD}">
      <dsp:nvSpPr>
        <dsp:cNvPr id="0" name=""/>
        <dsp:cNvSpPr/>
      </dsp:nvSpPr>
      <dsp:spPr>
        <a:xfrm>
          <a:off x="0" y="0"/>
          <a:ext cx="4929465" cy="835379"/>
        </a:xfrm>
        <a:prstGeom prst="roundRect">
          <a:avLst/>
        </a:prstGeom>
        <a:solidFill>
          <a:srgbClr val="0768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Roboto Medium" panose="02000000000000000000" pitchFamily="2" charset="0"/>
              <a:ea typeface="Roboto Medium" panose="02000000000000000000" pitchFamily="2" charset="0"/>
            </a:rPr>
            <a:t>Revenue from Premium Subscription fees as core revenue model</a:t>
          </a:r>
        </a:p>
      </dsp:txBody>
      <dsp:txXfrm>
        <a:off x="40780" y="40780"/>
        <a:ext cx="4847905" cy="753819"/>
      </dsp:txXfrm>
    </dsp:sp>
    <dsp:sp modelId="{065CF0E9-15E5-4E5B-B0B0-CCEA04F5635C}">
      <dsp:nvSpPr>
        <dsp:cNvPr id="0" name=""/>
        <dsp:cNvSpPr/>
      </dsp:nvSpPr>
      <dsp:spPr>
        <a:xfrm>
          <a:off x="0" y="905743"/>
          <a:ext cx="4929465" cy="835379"/>
        </a:xfrm>
        <a:prstGeom prst="roundRect">
          <a:avLst/>
        </a:prstGeom>
        <a:solidFill>
          <a:srgbClr val="0768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Roboto Medium" panose="02000000000000000000" pitchFamily="2" charset="0"/>
              <a:ea typeface="Roboto Medium" panose="02000000000000000000" pitchFamily="2" charset="0"/>
            </a:rPr>
            <a:t>Revenues from marketing &amp; advertising for businesses</a:t>
          </a:r>
        </a:p>
      </dsp:txBody>
      <dsp:txXfrm>
        <a:off x="40780" y="946523"/>
        <a:ext cx="4847905" cy="753819"/>
      </dsp:txXfrm>
    </dsp:sp>
    <dsp:sp modelId="{86151AE5-C7A6-475A-B233-5F4D01D9302A}">
      <dsp:nvSpPr>
        <dsp:cNvPr id="0" name=""/>
        <dsp:cNvSpPr/>
      </dsp:nvSpPr>
      <dsp:spPr>
        <a:xfrm>
          <a:off x="0" y="1832596"/>
          <a:ext cx="4929465" cy="835379"/>
        </a:xfrm>
        <a:prstGeom prst="roundRect">
          <a:avLst/>
        </a:prstGeom>
        <a:solidFill>
          <a:srgbClr val="0768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Roboto Medium" panose="02000000000000000000" pitchFamily="2" charset="0"/>
              <a:ea typeface="Roboto Medium" panose="02000000000000000000" pitchFamily="2" charset="0"/>
            </a:rPr>
            <a:t>Revenues from providing financial literacy training</a:t>
          </a:r>
        </a:p>
      </dsp:txBody>
      <dsp:txXfrm>
        <a:off x="40780" y="1873376"/>
        <a:ext cx="4847905" cy="753819"/>
      </dsp:txXfrm>
    </dsp:sp>
    <dsp:sp modelId="{9AA1E6AA-AB47-45B7-BB06-04F3359AAA86}">
      <dsp:nvSpPr>
        <dsp:cNvPr id="0" name=""/>
        <dsp:cNvSpPr/>
      </dsp:nvSpPr>
      <dsp:spPr>
        <a:xfrm>
          <a:off x="0" y="2761096"/>
          <a:ext cx="4929465" cy="835379"/>
        </a:xfrm>
        <a:prstGeom prst="roundRect">
          <a:avLst/>
        </a:prstGeom>
        <a:solidFill>
          <a:srgbClr val="0768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Roboto Medium" panose="02000000000000000000" pitchFamily="2" charset="0"/>
              <a:ea typeface="Roboto Medium" panose="02000000000000000000" pitchFamily="2" charset="0"/>
            </a:rPr>
            <a:t>Revenues from donations, grants and awards</a:t>
          </a:r>
        </a:p>
      </dsp:txBody>
      <dsp:txXfrm>
        <a:off x="40780" y="2801876"/>
        <a:ext cx="4847905"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447A51-E741-40D0-93C9-6E8E6993533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1459537932"/>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47A51-E741-40D0-93C9-6E8E6993533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290911897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47A51-E741-40D0-93C9-6E8E6993533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159761160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47A51-E741-40D0-93C9-6E8E6993533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306841712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447A51-E741-40D0-93C9-6E8E6993533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251578006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447A51-E741-40D0-93C9-6E8E6993533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216261131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447A51-E741-40D0-93C9-6E8E6993533A}"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122221724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447A51-E741-40D0-93C9-6E8E6993533A}"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302141287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47A51-E741-40D0-93C9-6E8E6993533A}"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382185344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447A51-E741-40D0-93C9-6E8E6993533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4598230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447A51-E741-40D0-93C9-6E8E6993533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FD5A8-7220-443D-8B3B-F1D4B7263C35}" type="slidenum">
              <a:rPr lang="en-US" smtClean="0"/>
              <a:t>‹#›</a:t>
            </a:fld>
            <a:endParaRPr lang="en-US"/>
          </a:p>
        </p:txBody>
      </p:sp>
    </p:spTree>
    <p:extLst>
      <p:ext uri="{BB962C8B-B14F-4D97-AF65-F5344CB8AC3E}">
        <p14:creationId xmlns:p14="http://schemas.microsoft.com/office/powerpoint/2010/main" val="1415578335"/>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47A51-E741-40D0-93C9-6E8E6993533A}"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FD5A8-7220-443D-8B3B-F1D4B7263C35}" type="slidenum">
              <a:rPr lang="en-US" smtClean="0"/>
              <a:t>‹#›</a:t>
            </a:fld>
            <a:endParaRPr lang="en-US"/>
          </a:p>
        </p:txBody>
      </p:sp>
    </p:spTree>
    <p:extLst>
      <p:ext uri="{BB962C8B-B14F-4D97-AF65-F5344CB8AC3E}">
        <p14:creationId xmlns:p14="http://schemas.microsoft.com/office/powerpoint/2010/main" val="76979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0" y="-11248"/>
            <a:ext cx="2078171" cy="2089430"/>
          </a:xfrm>
          <a:custGeom>
            <a:avLst/>
            <a:gdLst>
              <a:gd name="connsiteX0" fmla="*/ 0 w 1746188"/>
              <a:gd name="connsiteY0" fmla="*/ 0 h 1755648"/>
              <a:gd name="connsiteX1" fmla="*/ 1687525 w 1746188"/>
              <a:gd name="connsiteY1" fmla="*/ 0 h 1755648"/>
              <a:gd name="connsiteX2" fmla="*/ 1718542 w 1746188"/>
              <a:gd name="connsiteY2" fmla="*/ 120631 h 1755648"/>
              <a:gd name="connsiteX3" fmla="*/ 1746188 w 1746188"/>
              <a:gd name="connsiteY3" fmla="*/ 394874 h 1755648"/>
              <a:gd name="connsiteX4" fmla="*/ 385414 w 1746188"/>
              <a:gd name="connsiteY4" fmla="*/ 1755648 h 1755648"/>
              <a:gd name="connsiteX5" fmla="*/ 111171 w 1746188"/>
              <a:gd name="connsiteY5" fmla="*/ 1728002 h 1755648"/>
              <a:gd name="connsiteX6" fmla="*/ 0 w 1746188"/>
              <a:gd name="connsiteY6" fmla="*/ 1699417 h 17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188" h="1755648">
                <a:moveTo>
                  <a:pt x="0" y="0"/>
                </a:moveTo>
                <a:lnTo>
                  <a:pt x="1687525" y="0"/>
                </a:lnTo>
                <a:lnTo>
                  <a:pt x="1718542" y="120631"/>
                </a:lnTo>
                <a:cubicBezTo>
                  <a:pt x="1736669" y="209214"/>
                  <a:pt x="1746188" y="300932"/>
                  <a:pt x="1746188" y="394874"/>
                </a:cubicBezTo>
                <a:cubicBezTo>
                  <a:pt x="1746188" y="1146409"/>
                  <a:pt x="1136949" y="1755648"/>
                  <a:pt x="385414" y="1755648"/>
                </a:cubicBezTo>
                <a:cubicBezTo>
                  <a:pt x="291472" y="1755648"/>
                  <a:pt x="199754" y="1746129"/>
                  <a:pt x="111171" y="1728002"/>
                </a:cubicBezTo>
                <a:lnTo>
                  <a:pt x="0" y="1699417"/>
                </a:lnTo>
                <a:close/>
              </a:path>
            </a:pathLst>
          </a:cu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476251" y="3327134"/>
            <a:ext cx="11348568" cy="7280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000" b="1"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AI-enabled, Cloud-based Fintech Solution for Smart Savings through Integrated Purchase &amp; Repurchase Agreements Promoted as Intelligent Twin Trade/Exchange Transactions.</a:t>
            </a:r>
            <a:endParaRPr lang="en-US" sz="20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endParaRPr>
          </a:p>
        </p:txBody>
      </p:sp>
      <p:sp>
        <p:nvSpPr>
          <p:cNvPr id="9" name="Freeform 8"/>
          <p:cNvSpPr/>
          <p:nvPr/>
        </p:nvSpPr>
        <p:spPr>
          <a:xfrm>
            <a:off x="0" y="0"/>
            <a:ext cx="1746188" cy="1755648"/>
          </a:xfrm>
          <a:custGeom>
            <a:avLst/>
            <a:gdLst>
              <a:gd name="connsiteX0" fmla="*/ 0 w 1746188"/>
              <a:gd name="connsiteY0" fmla="*/ 0 h 1755648"/>
              <a:gd name="connsiteX1" fmla="*/ 1687525 w 1746188"/>
              <a:gd name="connsiteY1" fmla="*/ 0 h 1755648"/>
              <a:gd name="connsiteX2" fmla="*/ 1718542 w 1746188"/>
              <a:gd name="connsiteY2" fmla="*/ 120631 h 1755648"/>
              <a:gd name="connsiteX3" fmla="*/ 1746188 w 1746188"/>
              <a:gd name="connsiteY3" fmla="*/ 394874 h 1755648"/>
              <a:gd name="connsiteX4" fmla="*/ 385414 w 1746188"/>
              <a:gd name="connsiteY4" fmla="*/ 1755648 h 1755648"/>
              <a:gd name="connsiteX5" fmla="*/ 111171 w 1746188"/>
              <a:gd name="connsiteY5" fmla="*/ 1728002 h 1755648"/>
              <a:gd name="connsiteX6" fmla="*/ 0 w 1746188"/>
              <a:gd name="connsiteY6" fmla="*/ 1699417 h 17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188" h="1755648">
                <a:moveTo>
                  <a:pt x="0" y="0"/>
                </a:moveTo>
                <a:lnTo>
                  <a:pt x="1687525" y="0"/>
                </a:lnTo>
                <a:lnTo>
                  <a:pt x="1718542" y="120631"/>
                </a:lnTo>
                <a:cubicBezTo>
                  <a:pt x="1736669" y="209214"/>
                  <a:pt x="1746188" y="300932"/>
                  <a:pt x="1746188" y="394874"/>
                </a:cubicBezTo>
                <a:cubicBezTo>
                  <a:pt x="1746188" y="1146409"/>
                  <a:pt x="1136949" y="1755648"/>
                  <a:pt x="385414" y="1755648"/>
                </a:cubicBezTo>
                <a:cubicBezTo>
                  <a:pt x="291472" y="1755648"/>
                  <a:pt x="199754" y="1746129"/>
                  <a:pt x="111171" y="1728002"/>
                </a:cubicBezTo>
                <a:lnTo>
                  <a:pt x="0" y="16994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8672" y="4683103"/>
            <a:ext cx="5707948" cy="1815882"/>
          </a:xfrm>
          <a:prstGeom prst="rect">
            <a:avLst/>
          </a:prstGeom>
          <a:noFill/>
        </p:spPr>
        <p:txBody>
          <a:bodyPr wrap="square" rtlCol="0">
            <a:spAutoFit/>
          </a:bodyPr>
          <a:lstStyle/>
          <a:p>
            <a:r>
              <a:rPr lang="en-GB" sz="2800" b="1" dirty="0">
                <a:solidFill>
                  <a:schemeClr val="tx1">
                    <a:lumMod val="85000"/>
                    <a:lumOff val="15000"/>
                  </a:schemeClr>
                </a:solidFill>
                <a:latin typeface="Arial" panose="020B0604020202020204" pitchFamily="34" charset="0"/>
                <a:cs typeface="Arial" panose="020B0604020202020204" pitchFamily="34" charset="0"/>
              </a:rPr>
              <a:t>Pitch Deck Presentation</a:t>
            </a:r>
          </a:p>
          <a:p>
            <a:r>
              <a:rPr lang="en-GB" sz="2800" b="1" dirty="0">
                <a:solidFill>
                  <a:schemeClr val="tx1">
                    <a:lumMod val="85000"/>
                    <a:lumOff val="15000"/>
                  </a:schemeClr>
                </a:solidFill>
                <a:latin typeface="Arial" panose="020B0604020202020204" pitchFamily="34" charset="0"/>
                <a:cs typeface="Arial" panose="020B0604020202020204" pitchFamily="34" charset="0"/>
              </a:rPr>
              <a:t>By </a:t>
            </a:r>
          </a:p>
          <a:p>
            <a:r>
              <a:rPr lang="en-GB" sz="3200" b="1" dirty="0">
                <a:solidFill>
                  <a:schemeClr val="tx1">
                    <a:lumMod val="85000"/>
                    <a:lumOff val="15000"/>
                  </a:schemeClr>
                </a:solidFill>
                <a:latin typeface="Arial" panose="020B0604020202020204" pitchFamily="34" charset="0"/>
                <a:cs typeface="Arial" panose="020B0604020202020204" pitchFamily="34" charset="0"/>
              </a:rPr>
              <a:t>Dr Ignatius Duhu MBA, PhD.</a:t>
            </a:r>
          </a:p>
          <a:p>
            <a:r>
              <a:rPr lang="en-GB" sz="2400" b="1" dirty="0">
                <a:solidFill>
                  <a:schemeClr val="tx1">
                    <a:lumMod val="85000"/>
                    <a:lumOff val="15000"/>
                  </a:schemeClr>
                </a:solidFill>
                <a:latin typeface="Arial" panose="020B0604020202020204" pitchFamily="34" charset="0"/>
                <a:cs typeface="Arial" panose="020B0604020202020204" pitchFamily="34" charset="0"/>
              </a:rPr>
              <a:t>November 14, 2023.</a:t>
            </a:r>
          </a:p>
        </p:txBody>
      </p:sp>
      <p:sp>
        <p:nvSpPr>
          <p:cNvPr id="19" name="Oval 18"/>
          <p:cNvSpPr/>
          <p:nvPr/>
        </p:nvSpPr>
        <p:spPr>
          <a:xfrm>
            <a:off x="236871" y="6102433"/>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cxnSpLocks/>
          </p:cNvCxnSpPr>
          <p:nvPr/>
        </p:nvCxnSpPr>
        <p:spPr>
          <a:xfrm rot="-5400000">
            <a:off x="491755" y="6275545"/>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7553AC-6E78-8BEB-4FD3-69B50C310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66" y="2207075"/>
            <a:ext cx="4265850" cy="1120059"/>
          </a:xfrm>
          <a:prstGeom prst="rect">
            <a:avLst/>
          </a:prstGeom>
        </p:spPr>
      </p:pic>
      <p:pic>
        <p:nvPicPr>
          <p:cNvPr id="12" name="Picture 8" descr="See the source image">
            <a:extLst>
              <a:ext uri="{FF2B5EF4-FFF2-40B4-BE49-F238E27FC236}">
                <a16:creationId xmlns:a16="http://schemas.microsoft.com/office/drawing/2014/main" id="{7E97A59D-CB44-48A9-B6EA-D274BEA58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357199"/>
            <a:ext cx="5176368" cy="19651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A47BF5D-C6AD-4E0F-9C1A-60AF6C5E9B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48450" y="4535681"/>
            <a:ext cx="5176368" cy="2328390"/>
          </a:xfrm>
          <a:prstGeom prst="rect">
            <a:avLst/>
          </a:prstGeom>
          <a:noFill/>
          <a:ln>
            <a:noFill/>
          </a:ln>
        </p:spPr>
      </p:pic>
    </p:spTree>
    <p:extLst>
      <p:ext uri="{BB962C8B-B14F-4D97-AF65-F5344CB8AC3E}">
        <p14:creationId xmlns:p14="http://schemas.microsoft.com/office/powerpoint/2010/main" val="3641430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D1BF2D-D88D-1402-54BE-E84DFE61E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937" y="-122893"/>
            <a:ext cx="5891784" cy="6858000"/>
          </a:xfrm>
          <a:prstGeom prst="rect">
            <a:avLst/>
          </a:prstGeom>
        </p:spPr>
      </p:pic>
      <p:sp>
        <p:nvSpPr>
          <p:cNvPr id="2" name="Title 1"/>
          <p:cNvSpPr>
            <a:spLocks noGrp="1"/>
          </p:cNvSpPr>
          <p:nvPr>
            <p:ph type="title"/>
          </p:nvPr>
        </p:nvSpPr>
        <p:spPr>
          <a:xfrm>
            <a:off x="650189" y="364259"/>
            <a:ext cx="10515600" cy="1325563"/>
          </a:xfrm>
        </p:spPr>
        <p:txBody>
          <a:bodyPr>
            <a:noAutofit/>
          </a:bodyPr>
          <a:lstStyle/>
          <a:p>
            <a:pPr algn="ctr"/>
            <a:r>
              <a:rPr lang="en-GB" sz="4800" b="1" u="sng" dirty="0">
                <a:solidFill>
                  <a:srgbClr val="002060"/>
                </a:solidFill>
                <a:latin typeface="Roboto Black" panose="02000000000000000000" pitchFamily="2" charset="0"/>
                <a:ea typeface="Roboto Black" panose="02000000000000000000" pitchFamily="2" charset="0"/>
              </a:rPr>
              <a:t>Practical Implementation – Product/Service</a:t>
            </a:r>
            <a:endParaRPr lang="en-US" sz="4800" u="sng" dirty="0">
              <a:solidFill>
                <a:srgbClr val="002060"/>
              </a:solidFill>
              <a:latin typeface="Roboto Black" panose="02000000000000000000" pitchFamily="2" charset="0"/>
              <a:ea typeface="Roboto Black" panose="02000000000000000000" pitchFamily="2" charset="0"/>
            </a:endParaRPr>
          </a:p>
        </p:txBody>
      </p:sp>
      <p:sp>
        <p:nvSpPr>
          <p:cNvPr id="3" name="Rounded Rectangle 2"/>
          <p:cNvSpPr/>
          <p:nvPr/>
        </p:nvSpPr>
        <p:spPr>
          <a:xfrm>
            <a:off x="69514" y="2637098"/>
            <a:ext cx="6021665" cy="381022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091181" y="2894107"/>
            <a:ext cx="6168465" cy="33463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14633" y="6240457"/>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cxnSpLocks/>
          </p:cNvCxnSpPr>
          <p:nvPr/>
        </p:nvCxnSpPr>
        <p:spPr>
          <a:xfrm rot="-5400000">
            <a:off x="355449" y="6396316"/>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9397" y="3035007"/>
            <a:ext cx="6116539" cy="2677656"/>
          </a:xfrm>
          <a:prstGeom prst="rect">
            <a:avLst/>
          </a:prstGeom>
          <a:noFill/>
        </p:spPr>
        <p:txBody>
          <a:bodyPr wrap="square" rtlCol="0">
            <a:spAutoFit/>
          </a:bodyPr>
          <a:lstStyle/>
          <a:p>
            <a:r>
              <a:rPr lang="en-GB" sz="2800" b="1"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SidoPay.ai</a:t>
            </a:r>
            <a:r>
              <a:rPr lang="en-GB" sz="20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 is a data driven, cloud-based and AI-enabled fintech (financial  technology) solution – that plans, captures, organizes, personalizes, digitizes, &amp; automates purchase and repurchase agreements promoted as intelligent twin trade transactions anchored on innovative ownership of securities mainly at the secondary business operations of funded micro/small private companies.</a:t>
            </a:r>
          </a:p>
        </p:txBody>
      </p:sp>
      <p:sp>
        <p:nvSpPr>
          <p:cNvPr id="8" name="TextBox 7"/>
          <p:cNvSpPr txBox="1"/>
          <p:nvPr/>
        </p:nvSpPr>
        <p:spPr>
          <a:xfrm>
            <a:off x="6046534" y="3035007"/>
            <a:ext cx="6145467" cy="2062103"/>
          </a:xfrm>
          <a:prstGeom prst="rect">
            <a:avLst/>
          </a:prstGeom>
          <a:noFill/>
        </p:spPr>
        <p:txBody>
          <a:bodyPr wrap="square" rtlCol="0">
            <a:spAutoFit/>
          </a:bodyPr>
          <a:lstStyle/>
          <a:p>
            <a:pPr algn="just"/>
            <a:r>
              <a:rPr lang="en-GB" sz="2800" b="1"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OneBillionBuyers.com</a:t>
            </a:r>
            <a:r>
              <a:rPr lang="en-GB" sz="20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 is an online platform (community) advancing integrated purchase &amp; repurchase transactions as intelligent twin trade/exchange connecting entrepreneurs/managers &amp; their sponsors to engage in smarter sharing &amp; trading of private companies’ ownerships/securities. </a:t>
            </a:r>
          </a:p>
        </p:txBody>
      </p:sp>
      <p:sp>
        <p:nvSpPr>
          <p:cNvPr id="9" name="TextBox 8"/>
          <p:cNvSpPr txBox="1"/>
          <p:nvPr/>
        </p:nvSpPr>
        <p:spPr>
          <a:xfrm>
            <a:off x="1380227" y="1990767"/>
            <a:ext cx="3347049" cy="646331"/>
          </a:xfrm>
          <a:prstGeom prst="rect">
            <a:avLst/>
          </a:prstGeom>
          <a:noFill/>
        </p:spPr>
        <p:txBody>
          <a:bodyPr wrap="square" rtlCol="0">
            <a:spAutoFit/>
          </a:bodyPr>
          <a:lstStyle/>
          <a:p>
            <a:pPr algn="ctr"/>
            <a:r>
              <a:rPr lang="en-US" sz="3600" dirty="0">
                <a:solidFill>
                  <a:srgbClr val="0768B9"/>
                </a:solidFill>
                <a:latin typeface="Roboto Black" panose="02000000000000000000" pitchFamily="2" charset="0"/>
                <a:ea typeface="Roboto Black" panose="02000000000000000000" pitchFamily="2" charset="0"/>
              </a:rPr>
              <a:t>PRODUCT</a:t>
            </a:r>
          </a:p>
        </p:txBody>
      </p:sp>
      <p:sp>
        <p:nvSpPr>
          <p:cNvPr id="10" name="TextBox 9"/>
          <p:cNvSpPr txBox="1"/>
          <p:nvPr/>
        </p:nvSpPr>
        <p:spPr>
          <a:xfrm>
            <a:off x="7549960" y="2313932"/>
            <a:ext cx="3347049" cy="646331"/>
          </a:xfrm>
          <a:prstGeom prst="rect">
            <a:avLst/>
          </a:prstGeom>
          <a:noFill/>
        </p:spPr>
        <p:txBody>
          <a:bodyPr wrap="square" rtlCol="0">
            <a:spAutoFit/>
          </a:bodyPr>
          <a:lstStyle/>
          <a:p>
            <a:pPr algn="ctr"/>
            <a:r>
              <a:rPr lang="en-US" sz="3600" dirty="0">
                <a:solidFill>
                  <a:srgbClr val="0768B9"/>
                </a:solidFill>
                <a:latin typeface="Roboto Black" panose="02000000000000000000" pitchFamily="2" charset="0"/>
                <a:ea typeface="Roboto Black" panose="02000000000000000000" pitchFamily="2" charset="0"/>
              </a:rPr>
              <a:t>SERVICE</a:t>
            </a:r>
          </a:p>
        </p:txBody>
      </p:sp>
    </p:spTree>
    <p:extLst>
      <p:ext uri="{BB962C8B-B14F-4D97-AF65-F5344CB8AC3E}">
        <p14:creationId xmlns:p14="http://schemas.microsoft.com/office/powerpoint/2010/main" val="54705173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E997-EA85-3958-12E3-37058948D9BD}"/>
              </a:ext>
            </a:extLst>
          </p:cNvPr>
          <p:cNvSpPr>
            <a:spLocks noGrp="1"/>
          </p:cNvSpPr>
          <p:nvPr>
            <p:ph type="title"/>
          </p:nvPr>
        </p:nvSpPr>
        <p:spPr>
          <a:xfrm>
            <a:off x="838200" y="365125"/>
            <a:ext cx="10515600" cy="1025525"/>
          </a:xfrm>
        </p:spPr>
        <p:txBody>
          <a:bodyPr>
            <a:normAutofit/>
          </a:bodyPr>
          <a:lstStyle/>
          <a:p>
            <a:r>
              <a:rPr lang="en-US" sz="4000" b="1" dirty="0">
                <a:solidFill>
                  <a:srgbClr val="002060"/>
                </a:solidFill>
                <a:latin typeface="Arial" panose="020B0604020202020204" pitchFamily="34" charset="0"/>
                <a:ea typeface="Roboto Black" panose="02000000000000000000" pitchFamily="2" charset="0"/>
                <a:cs typeface="Arial" panose="020B0604020202020204" pitchFamily="34" charset="0"/>
              </a:rPr>
              <a:t>Market Opportunity </a:t>
            </a:r>
            <a:endParaRPr lang="en-GB" sz="40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E3482D-0C2A-813A-6515-27083E94495F}"/>
              </a:ext>
            </a:extLst>
          </p:cNvPr>
          <p:cNvSpPr>
            <a:spLocks noGrp="1"/>
          </p:cNvSpPr>
          <p:nvPr>
            <p:ph idx="1"/>
          </p:nvPr>
        </p:nvSpPr>
        <p:spPr>
          <a:xfrm>
            <a:off x="180975" y="1476375"/>
            <a:ext cx="11925299" cy="5016500"/>
          </a:xfrm>
        </p:spPr>
        <p:txBody>
          <a:bodyPr>
            <a:normAutofit/>
          </a:bodyPr>
          <a:lstStyle/>
          <a:p>
            <a:r>
              <a:rPr lang="en-GB" sz="2400" dirty="0">
                <a:latin typeface="Arial" panose="020B0604020202020204" pitchFamily="34" charset="0"/>
                <a:cs typeface="Arial" panose="020B0604020202020204" pitchFamily="34" charset="0"/>
              </a:rPr>
              <a:t>The purchase and repurchase agreements and transactions for valuable securities are huge market opportunity available only for liquid assets – like government bonds &amp; corporate bonds/shares.</a:t>
            </a:r>
          </a:p>
          <a:p>
            <a:r>
              <a:rPr lang="en-GB" sz="2400" dirty="0">
                <a:latin typeface="Arial" panose="020B0604020202020204" pitchFamily="34" charset="0"/>
                <a:cs typeface="Arial" panose="020B0604020202020204" pitchFamily="34" charset="0"/>
              </a:rPr>
              <a:t>SidoPay.ai aims to disrupt this US$10 Trillion Global Market Opportunity for purchase &amp; Repurchase (repo) market through implementation of repurchase agreements in micro/small private companies.</a:t>
            </a:r>
          </a:p>
          <a:p>
            <a:r>
              <a:rPr lang="en-GB" sz="2400" dirty="0">
                <a:latin typeface="Arial" panose="020B0604020202020204" pitchFamily="34" charset="0"/>
                <a:cs typeface="Arial" panose="020B0604020202020204" pitchFamily="34" charset="0"/>
              </a:rPr>
              <a:t>To achieve this SidoPay.ai will pioneer the execution of innovative business model to unlock global MSMEs sector for integrated purchase and repurchase transactions with estimated potential of US$100 billion.</a:t>
            </a:r>
          </a:p>
        </p:txBody>
      </p:sp>
    </p:spTree>
    <p:extLst>
      <p:ext uri="{BB962C8B-B14F-4D97-AF65-F5344CB8AC3E}">
        <p14:creationId xmlns:p14="http://schemas.microsoft.com/office/powerpoint/2010/main" val="351738590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635DB1-4998-9BA3-F39B-14A10E405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8155" y="-122893"/>
            <a:ext cx="5891784" cy="6858000"/>
          </a:xfrm>
          <a:prstGeom prst="rect">
            <a:avLst/>
          </a:prstGeom>
        </p:spPr>
      </p:pic>
      <p:sp>
        <p:nvSpPr>
          <p:cNvPr id="2" name="Title 1"/>
          <p:cNvSpPr>
            <a:spLocks noGrp="1"/>
          </p:cNvSpPr>
          <p:nvPr>
            <p:ph type="title"/>
          </p:nvPr>
        </p:nvSpPr>
        <p:spPr>
          <a:xfrm>
            <a:off x="2933369" y="385167"/>
            <a:ext cx="6301552" cy="983322"/>
          </a:xfrm>
        </p:spPr>
        <p:txBody>
          <a:bodyPr>
            <a:normAutofit/>
          </a:bodyPr>
          <a:lstStyle/>
          <a:p>
            <a:pPr algn="ctr"/>
            <a:r>
              <a:rPr lang="en-US" b="1" dirty="0">
                <a:solidFill>
                  <a:srgbClr val="002060"/>
                </a:solidFill>
                <a:latin typeface="Arial" panose="020B0604020202020204" pitchFamily="34" charset="0"/>
                <a:ea typeface="Roboto Black" panose="02000000000000000000" pitchFamily="2" charset="0"/>
                <a:cs typeface="Arial" panose="020B0604020202020204" pitchFamily="34" charset="0"/>
              </a:rPr>
              <a:t>Market Size</a:t>
            </a:r>
          </a:p>
        </p:txBody>
      </p:sp>
      <p:sp>
        <p:nvSpPr>
          <p:cNvPr id="3" name="Oval 2"/>
          <p:cNvSpPr/>
          <p:nvPr/>
        </p:nvSpPr>
        <p:spPr>
          <a:xfrm>
            <a:off x="127599" y="6240457"/>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cxnSpLocks/>
          </p:cNvCxnSpPr>
          <p:nvPr/>
        </p:nvCxnSpPr>
        <p:spPr>
          <a:xfrm rot="-5400000">
            <a:off x="368415" y="6413569"/>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Diamond 6">
            <a:extLst>
              <a:ext uri="{FF2B5EF4-FFF2-40B4-BE49-F238E27FC236}">
                <a16:creationId xmlns:a16="http://schemas.microsoft.com/office/drawing/2014/main" id="{9F971BC2-5F7A-EE40-B472-AD1D3D61E755}"/>
              </a:ext>
            </a:extLst>
          </p:cNvPr>
          <p:cNvSpPr/>
          <p:nvPr/>
        </p:nvSpPr>
        <p:spPr>
          <a:xfrm>
            <a:off x="5433403" y="1880024"/>
            <a:ext cx="1444752" cy="1444752"/>
          </a:xfrm>
          <a:prstGeom prst="diamond">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solidFill>
                <a:srgbClr val="002060"/>
              </a:solidFill>
            </a:endParaRPr>
          </a:p>
        </p:txBody>
      </p:sp>
      <p:sp>
        <p:nvSpPr>
          <p:cNvPr id="8" name="Diamond 7">
            <a:extLst>
              <a:ext uri="{FF2B5EF4-FFF2-40B4-BE49-F238E27FC236}">
                <a16:creationId xmlns:a16="http://schemas.microsoft.com/office/drawing/2014/main" id="{9C4612AC-93E2-7649-9842-2726F8AE6CE3}"/>
              </a:ext>
            </a:extLst>
          </p:cNvPr>
          <p:cNvSpPr/>
          <p:nvPr/>
        </p:nvSpPr>
        <p:spPr>
          <a:xfrm>
            <a:off x="2213290" y="4347008"/>
            <a:ext cx="1440160" cy="1440160"/>
          </a:xfrm>
          <a:prstGeom prst="diamond">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p>
        </p:txBody>
      </p:sp>
      <p:sp>
        <p:nvSpPr>
          <p:cNvPr id="9" name="Diamond 8">
            <a:extLst>
              <a:ext uri="{FF2B5EF4-FFF2-40B4-BE49-F238E27FC236}">
                <a16:creationId xmlns:a16="http://schemas.microsoft.com/office/drawing/2014/main" id="{DCC452CF-1451-444B-840A-4B19FC70E615}"/>
              </a:ext>
            </a:extLst>
          </p:cNvPr>
          <p:cNvSpPr/>
          <p:nvPr/>
        </p:nvSpPr>
        <p:spPr>
          <a:xfrm>
            <a:off x="8838026" y="4333154"/>
            <a:ext cx="1440160" cy="1440160"/>
          </a:xfrm>
          <a:prstGeom prst="diamond">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solidFill>
                <a:srgbClr val="002060"/>
              </a:solidFill>
            </a:endParaRPr>
          </a:p>
        </p:txBody>
      </p:sp>
      <p:sp>
        <p:nvSpPr>
          <p:cNvPr id="11" name="Rectangle 30">
            <a:extLst>
              <a:ext uri="{FF2B5EF4-FFF2-40B4-BE49-F238E27FC236}">
                <a16:creationId xmlns:a16="http://schemas.microsoft.com/office/drawing/2014/main" id="{68751EAE-9BBB-344D-92CD-DACCE66F2576}"/>
              </a:ext>
            </a:extLst>
          </p:cNvPr>
          <p:cNvSpPr/>
          <p:nvPr/>
        </p:nvSpPr>
        <p:spPr>
          <a:xfrm>
            <a:off x="2704322" y="4824855"/>
            <a:ext cx="458096" cy="45675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p>
        </p:txBody>
      </p:sp>
      <p:sp>
        <p:nvSpPr>
          <p:cNvPr id="13" name="Oval 7">
            <a:extLst>
              <a:ext uri="{FF2B5EF4-FFF2-40B4-BE49-F238E27FC236}">
                <a16:creationId xmlns:a16="http://schemas.microsoft.com/office/drawing/2014/main" id="{B004AB08-279E-BF47-9EE6-E57C860D4BF9}"/>
              </a:ext>
            </a:extLst>
          </p:cNvPr>
          <p:cNvSpPr/>
          <p:nvPr/>
        </p:nvSpPr>
        <p:spPr>
          <a:xfrm>
            <a:off x="9286466" y="4781593"/>
            <a:ext cx="543280" cy="54328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p>
        </p:txBody>
      </p:sp>
      <p:grpSp>
        <p:nvGrpSpPr>
          <p:cNvPr id="15" name="Group 14">
            <a:extLst>
              <a:ext uri="{FF2B5EF4-FFF2-40B4-BE49-F238E27FC236}">
                <a16:creationId xmlns:a16="http://schemas.microsoft.com/office/drawing/2014/main" id="{55B17638-B09A-A546-B8F7-B0FB8F7437C6}"/>
              </a:ext>
            </a:extLst>
          </p:cNvPr>
          <p:cNvGrpSpPr/>
          <p:nvPr/>
        </p:nvGrpSpPr>
        <p:grpSpPr>
          <a:xfrm>
            <a:off x="4413037" y="4557678"/>
            <a:ext cx="4245934" cy="1427090"/>
            <a:chOff x="823604" y="3387264"/>
            <a:chExt cx="2456572" cy="788781"/>
          </a:xfrm>
        </p:grpSpPr>
        <p:sp>
          <p:nvSpPr>
            <p:cNvPr id="16" name="TextBox 9">
              <a:extLst>
                <a:ext uri="{FF2B5EF4-FFF2-40B4-BE49-F238E27FC236}">
                  <a16:creationId xmlns:a16="http://schemas.microsoft.com/office/drawing/2014/main" id="{85C40E83-7D57-E547-87FC-753A81653010}"/>
                </a:ext>
              </a:extLst>
            </p:cNvPr>
            <p:cNvSpPr txBox="1"/>
            <p:nvPr/>
          </p:nvSpPr>
          <p:spPr>
            <a:xfrm>
              <a:off x="854122" y="3614668"/>
              <a:ext cx="2426054" cy="5613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dirty="0">
                  <a:latin typeface="Arial" panose="020B0604020202020204" pitchFamily="34" charset="0"/>
                  <a:ea typeface="Roboto Medium" panose="02000000000000000000" pitchFamily="2" charset="0"/>
                  <a:cs typeface="Arial" panose="020B0604020202020204" pitchFamily="34" charset="0"/>
                </a:rPr>
                <a:t>Less than </a:t>
              </a:r>
              <a:r>
                <a:rPr lang="en-US" altLang="ko-KR" sz="2000" b="1" dirty="0">
                  <a:latin typeface="Arial" panose="020B0604020202020204" pitchFamily="34" charset="0"/>
                  <a:ea typeface="Roboto Medium" panose="02000000000000000000" pitchFamily="2" charset="0"/>
                  <a:cs typeface="Arial" panose="020B0604020202020204" pitchFamily="34" charset="0"/>
                </a:rPr>
                <a:t>25% or </a:t>
              </a:r>
              <a:r>
                <a:rPr lang="en-US" altLang="ko-KR" sz="2000" dirty="0">
                  <a:latin typeface="Arial" panose="020B0604020202020204" pitchFamily="34" charset="0"/>
                  <a:ea typeface="Roboto Medium" panose="02000000000000000000" pitchFamily="2" charset="0"/>
                  <a:cs typeface="Arial" panose="020B0604020202020204" pitchFamily="34" charset="0"/>
                </a:rPr>
                <a:t>two hundred and fifty million have access to ownership &amp; credit opportunities</a:t>
              </a:r>
              <a:endParaRPr lang="ko-KR" altLang="en-US" sz="2000" dirty="0">
                <a:latin typeface="Arial" panose="020B0604020202020204" pitchFamily="34" charset="0"/>
                <a:cs typeface="Arial" panose="020B0604020202020204" pitchFamily="34" charset="0"/>
              </a:endParaRPr>
            </a:p>
          </p:txBody>
        </p:sp>
        <p:sp>
          <p:nvSpPr>
            <p:cNvPr id="17" name="TextBox 10">
              <a:extLst>
                <a:ext uri="{FF2B5EF4-FFF2-40B4-BE49-F238E27FC236}">
                  <a16:creationId xmlns:a16="http://schemas.microsoft.com/office/drawing/2014/main" id="{B65D2242-536C-A64E-9A0E-F37088064B01}"/>
                </a:ext>
              </a:extLst>
            </p:cNvPr>
            <p:cNvSpPr txBox="1"/>
            <p:nvPr/>
          </p:nvSpPr>
          <p:spPr>
            <a:xfrm>
              <a:off x="823604" y="3387264"/>
              <a:ext cx="2059657" cy="25517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B050"/>
                  </a:solidFill>
                  <a:cs typeface="Arial" pitchFamily="34" charset="0"/>
                </a:rPr>
                <a:t>Served Available Market</a:t>
              </a:r>
              <a:endParaRPr lang="ko-KR" altLang="en-US" sz="2400" b="1" dirty="0">
                <a:solidFill>
                  <a:srgbClr val="00B050"/>
                </a:solidFill>
                <a:cs typeface="Arial" pitchFamily="34" charset="0"/>
              </a:endParaRPr>
            </a:p>
          </p:txBody>
        </p:sp>
      </p:grpSp>
      <p:grpSp>
        <p:nvGrpSpPr>
          <p:cNvPr id="18" name="Group 17">
            <a:extLst>
              <a:ext uri="{FF2B5EF4-FFF2-40B4-BE49-F238E27FC236}">
                <a16:creationId xmlns:a16="http://schemas.microsoft.com/office/drawing/2014/main" id="{D7929D81-D21B-874E-9965-BA4911E1D52C}"/>
              </a:ext>
            </a:extLst>
          </p:cNvPr>
          <p:cNvGrpSpPr/>
          <p:nvPr/>
        </p:nvGrpSpPr>
        <p:grpSpPr>
          <a:xfrm>
            <a:off x="906449" y="1928675"/>
            <a:ext cx="4341653" cy="1123012"/>
            <a:chOff x="660752" y="3509619"/>
            <a:chExt cx="2511952" cy="842261"/>
          </a:xfrm>
        </p:grpSpPr>
        <p:sp>
          <p:nvSpPr>
            <p:cNvPr id="19" name="TextBox 12">
              <a:extLst>
                <a:ext uri="{FF2B5EF4-FFF2-40B4-BE49-F238E27FC236}">
                  <a16:creationId xmlns:a16="http://schemas.microsoft.com/office/drawing/2014/main" id="{166FC007-45E2-A649-B68E-1920578F3914}"/>
                </a:ext>
              </a:extLst>
            </p:cNvPr>
            <p:cNvSpPr txBox="1"/>
            <p:nvPr/>
          </p:nvSpPr>
          <p:spPr>
            <a:xfrm>
              <a:off x="660752" y="3820964"/>
              <a:ext cx="2511952" cy="53091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dirty="0">
                  <a:latin typeface="Arial" panose="020B0604020202020204" pitchFamily="34" charset="0"/>
                  <a:ea typeface="Roboto Medium" panose="02000000000000000000" pitchFamily="2" charset="0"/>
                  <a:cs typeface="Arial" panose="020B0604020202020204" pitchFamily="34" charset="0"/>
                </a:rPr>
                <a:t>Close to </a:t>
              </a:r>
              <a:r>
                <a:rPr lang="en-US" altLang="ko-KR" sz="2000" b="1" dirty="0">
                  <a:latin typeface="Arial" panose="020B0604020202020204" pitchFamily="34" charset="0"/>
                  <a:ea typeface="Roboto Medium" panose="02000000000000000000" pitchFamily="2" charset="0"/>
                  <a:cs typeface="Arial" panose="020B0604020202020204" pitchFamily="34" charset="0"/>
                </a:rPr>
                <a:t>1 billion </a:t>
              </a:r>
              <a:r>
                <a:rPr lang="en-US" altLang="ko-KR" sz="2000" dirty="0">
                  <a:latin typeface="Arial" panose="020B0604020202020204" pitchFamily="34" charset="0"/>
                  <a:ea typeface="Roboto Medium" panose="02000000000000000000" pitchFamily="2" charset="0"/>
                  <a:cs typeface="Arial" panose="020B0604020202020204" pitchFamily="34" charset="0"/>
                </a:rPr>
                <a:t>economically active people and groups as buyers</a:t>
              </a:r>
              <a:endParaRPr lang="ko-KR" altLang="en-US" sz="2000" dirty="0">
                <a:latin typeface="Arial" panose="020B0604020202020204" pitchFamily="34" charset="0"/>
                <a:cs typeface="Arial" panose="020B0604020202020204" pitchFamily="34" charset="0"/>
              </a:endParaRPr>
            </a:p>
          </p:txBody>
        </p:sp>
        <p:sp>
          <p:nvSpPr>
            <p:cNvPr id="20" name="TextBox 13">
              <a:extLst>
                <a:ext uri="{FF2B5EF4-FFF2-40B4-BE49-F238E27FC236}">
                  <a16:creationId xmlns:a16="http://schemas.microsoft.com/office/drawing/2014/main" id="{97C165BC-884F-004C-A947-9587DC4E0B4A}"/>
                </a:ext>
              </a:extLst>
            </p:cNvPr>
            <p:cNvSpPr txBox="1"/>
            <p:nvPr/>
          </p:nvSpPr>
          <p:spPr>
            <a:xfrm>
              <a:off x="803640" y="3509619"/>
              <a:ext cx="2059657" cy="346249"/>
            </a:xfrm>
            <a:prstGeom prst="rect">
              <a:avLst/>
            </a:prstGeom>
            <a:no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dirty="0">
                  <a:solidFill>
                    <a:srgbClr val="00B050"/>
                  </a:solidFill>
                  <a:latin typeface="Roboto Medium" panose="02000000000000000000" pitchFamily="2" charset="0"/>
                  <a:ea typeface="Roboto Medium" panose="02000000000000000000" pitchFamily="2" charset="0"/>
                  <a:cs typeface="Arial" pitchFamily="34" charset="0"/>
                </a:rPr>
                <a:t>Total Available Market</a:t>
              </a:r>
              <a:endParaRPr lang="ko-KR" altLang="en-US" sz="2400" b="1" dirty="0">
                <a:solidFill>
                  <a:srgbClr val="00B050"/>
                </a:solidFill>
                <a:latin typeface="Roboto Medium" panose="02000000000000000000" pitchFamily="2" charset="0"/>
                <a:cs typeface="Arial" pitchFamily="34" charset="0"/>
              </a:endParaRPr>
            </a:p>
          </p:txBody>
        </p:sp>
      </p:grpSp>
      <p:grpSp>
        <p:nvGrpSpPr>
          <p:cNvPr id="21" name="Group 20">
            <a:extLst>
              <a:ext uri="{FF2B5EF4-FFF2-40B4-BE49-F238E27FC236}">
                <a16:creationId xmlns:a16="http://schemas.microsoft.com/office/drawing/2014/main" id="{9040670E-9666-0F48-A37F-DA521BC93BC0}"/>
              </a:ext>
            </a:extLst>
          </p:cNvPr>
          <p:cNvGrpSpPr/>
          <p:nvPr/>
        </p:nvGrpSpPr>
        <p:grpSpPr>
          <a:xfrm>
            <a:off x="7605535" y="1851467"/>
            <a:ext cx="4010671" cy="1133737"/>
            <a:chOff x="679728" y="3459524"/>
            <a:chExt cx="2320456" cy="850303"/>
          </a:xfrm>
        </p:grpSpPr>
        <p:sp>
          <p:nvSpPr>
            <p:cNvPr id="22" name="TextBox 15">
              <a:extLst>
                <a:ext uri="{FF2B5EF4-FFF2-40B4-BE49-F238E27FC236}">
                  <a16:creationId xmlns:a16="http://schemas.microsoft.com/office/drawing/2014/main" id="{9CE95AD5-87C4-A84D-9385-257593215FE4}"/>
                </a:ext>
              </a:extLst>
            </p:cNvPr>
            <p:cNvSpPr txBox="1"/>
            <p:nvPr/>
          </p:nvSpPr>
          <p:spPr>
            <a:xfrm>
              <a:off x="803640" y="4055911"/>
              <a:ext cx="2059657" cy="25391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1600" dirty="0">
                <a:solidFill>
                  <a:schemeClr val="tx1">
                    <a:lumMod val="75000"/>
                    <a:lumOff val="25000"/>
                  </a:schemeClr>
                </a:solidFill>
                <a:cs typeface="Arial" pitchFamily="34" charset="0"/>
              </a:endParaRPr>
            </a:p>
          </p:txBody>
        </p:sp>
        <p:sp>
          <p:nvSpPr>
            <p:cNvPr id="23" name="TextBox 16">
              <a:extLst>
                <a:ext uri="{FF2B5EF4-FFF2-40B4-BE49-F238E27FC236}">
                  <a16:creationId xmlns:a16="http://schemas.microsoft.com/office/drawing/2014/main" id="{01C2417E-4845-3A4F-9841-E416D631DE0E}"/>
                </a:ext>
              </a:extLst>
            </p:cNvPr>
            <p:cNvSpPr txBox="1"/>
            <p:nvPr/>
          </p:nvSpPr>
          <p:spPr>
            <a:xfrm>
              <a:off x="679728" y="3459524"/>
              <a:ext cx="2320456" cy="346249"/>
            </a:xfrm>
            <a:prstGeom prst="rect">
              <a:avLst/>
            </a:prstGeom>
            <a:solidFill>
              <a:schemeClr val="bg1"/>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dirty="0">
                  <a:solidFill>
                    <a:srgbClr val="00B050"/>
                  </a:solidFill>
                  <a:cs typeface="Arial" pitchFamily="34" charset="0"/>
                </a:rPr>
                <a:t>Product Available Market</a:t>
              </a:r>
              <a:endParaRPr lang="ko-KR" altLang="en-US" sz="2400" b="1" dirty="0">
                <a:solidFill>
                  <a:srgbClr val="00B050"/>
                </a:solidFill>
                <a:cs typeface="Arial" pitchFamily="34" charset="0"/>
              </a:endParaRPr>
            </a:p>
          </p:txBody>
        </p:sp>
      </p:grpSp>
      <p:cxnSp>
        <p:nvCxnSpPr>
          <p:cNvPr id="24" name="Straight Connector 23">
            <a:extLst>
              <a:ext uri="{FF2B5EF4-FFF2-40B4-BE49-F238E27FC236}">
                <a16:creationId xmlns:a16="http://schemas.microsoft.com/office/drawing/2014/main" id="{53899E1D-118E-4348-8932-3234B077A27E}"/>
              </a:ext>
            </a:extLst>
          </p:cNvPr>
          <p:cNvCxnSpPr/>
          <p:nvPr/>
        </p:nvCxnSpPr>
        <p:spPr>
          <a:xfrm>
            <a:off x="2933370" y="2975629"/>
            <a:ext cx="0" cy="138209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555E4D-C095-D441-828E-38992C413105}"/>
              </a:ext>
            </a:extLst>
          </p:cNvPr>
          <p:cNvCxnSpPr/>
          <p:nvPr/>
        </p:nvCxnSpPr>
        <p:spPr>
          <a:xfrm>
            <a:off x="9558106" y="3122761"/>
            <a:ext cx="0" cy="1234967"/>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0966F1B-A243-4BF6-A125-5B8EFAC8DE8F}"/>
              </a:ext>
            </a:extLst>
          </p:cNvPr>
          <p:cNvSpPr/>
          <p:nvPr/>
        </p:nvSpPr>
        <p:spPr>
          <a:xfrm>
            <a:off x="7275023" y="2224712"/>
            <a:ext cx="4562382" cy="1015663"/>
          </a:xfrm>
          <a:prstGeom prst="rect">
            <a:avLst/>
          </a:prstGeom>
        </p:spPr>
        <p:txBody>
          <a:bodyPr wrap="square">
            <a:spAutoFit/>
          </a:bodyPr>
          <a:lstStyle/>
          <a:p>
            <a:pPr algn="ctr"/>
            <a:r>
              <a:rPr lang="en-US" sz="2000" dirty="0">
                <a:latin typeface="Arial" panose="020B0604020202020204" pitchFamily="34" charset="0"/>
                <a:ea typeface="Roboto Medium" panose="02000000000000000000" pitchFamily="2" charset="0"/>
                <a:cs typeface="Arial" panose="020B0604020202020204" pitchFamily="34" charset="0"/>
              </a:rPr>
              <a:t>SidoPay aims to enable </a:t>
            </a:r>
            <a:r>
              <a:rPr lang="en-US" sz="2000" b="1" dirty="0">
                <a:latin typeface="Arial" panose="020B0604020202020204" pitchFamily="34" charset="0"/>
                <a:ea typeface="Roboto Medium" panose="02000000000000000000" pitchFamily="2" charset="0"/>
                <a:cs typeface="Arial" panose="020B0604020202020204" pitchFamily="34" charset="0"/>
              </a:rPr>
              <a:t>One Hundred Million </a:t>
            </a:r>
            <a:r>
              <a:rPr lang="en-US" sz="2000" dirty="0">
                <a:latin typeface="Arial" panose="020B0604020202020204" pitchFamily="34" charset="0"/>
                <a:ea typeface="Roboto Medium" panose="02000000000000000000" pitchFamily="2" charset="0"/>
                <a:cs typeface="Arial" panose="020B0604020202020204" pitchFamily="34" charset="0"/>
              </a:rPr>
              <a:t>people to build equity, borrow money (credit), &amp; buy consumables.</a:t>
            </a:r>
            <a:endParaRPr lang="en-GB" sz="2000" dirty="0">
              <a:latin typeface="Arial" panose="020B0604020202020204" pitchFamily="34" charset="0"/>
              <a:ea typeface="Roboto Medium" panose="02000000000000000000" pitchFamily="2" charset="0"/>
              <a:cs typeface="Arial" panose="020B0604020202020204" pitchFamily="34" charset="0"/>
            </a:endParaRPr>
          </a:p>
        </p:txBody>
      </p:sp>
      <p:sp>
        <p:nvSpPr>
          <p:cNvPr id="27" name="Oval 21">
            <a:extLst>
              <a:ext uri="{FF2B5EF4-FFF2-40B4-BE49-F238E27FC236}">
                <a16:creationId xmlns:a16="http://schemas.microsoft.com/office/drawing/2014/main" id="{F9E6E362-EE88-E047-AA81-842D457DCBF7}"/>
              </a:ext>
            </a:extLst>
          </p:cNvPr>
          <p:cNvSpPr>
            <a:spLocks noChangeAspect="1"/>
          </p:cNvSpPr>
          <p:nvPr/>
        </p:nvSpPr>
        <p:spPr>
          <a:xfrm>
            <a:off x="5831609" y="2278626"/>
            <a:ext cx="613833" cy="6189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p>
        </p:txBody>
      </p:sp>
      <p:cxnSp>
        <p:nvCxnSpPr>
          <p:cNvPr id="28" name="Straight Connector 27">
            <a:extLst>
              <a:ext uri="{FF2B5EF4-FFF2-40B4-BE49-F238E27FC236}">
                <a16:creationId xmlns:a16="http://schemas.microsoft.com/office/drawing/2014/main" id="{AB555E4D-C095-D441-828E-38992C413105}"/>
              </a:ext>
            </a:extLst>
          </p:cNvPr>
          <p:cNvCxnSpPr/>
          <p:nvPr/>
        </p:nvCxnSpPr>
        <p:spPr>
          <a:xfrm>
            <a:off x="6156423" y="3309402"/>
            <a:ext cx="0" cy="1234967"/>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Picture 28" descr="Trade (@tradecoffeeco) / Twitter">
            <a:extLst>
              <a:ext uri="{FF2B5EF4-FFF2-40B4-BE49-F238E27FC236}">
                <a16:creationId xmlns:a16="http://schemas.microsoft.com/office/drawing/2014/main" id="{EC56FE19-C9F9-4D14-B3A5-C1DF2799D7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86466" y="5628302"/>
            <a:ext cx="2905534" cy="1248280"/>
          </a:xfrm>
          <a:prstGeom prst="rect">
            <a:avLst/>
          </a:prstGeom>
          <a:noFill/>
          <a:ln>
            <a:noFill/>
          </a:ln>
        </p:spPr>
      </p:pic>
    </p:spTree>
    <p:extLst>
      <p:ext uri="{BB962C8B-B14F-4D97-AF65-F5344CB8AC3E}">
        <p14:creationId xmlns:p14="http://schemas.microsoft.com/office/powerpoint/2010/main" val="55129058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E997-EA85-3958-12E3-37058948D9BD}"/>
              </a:ext>
            </a:extLst>
          </p:cNvPr>
          <p:cNvSpPr>
            <a:spLocks noGrp="1"/>
          </p:cNvSpPr>
          <p:nvPr>
            <p:ph type="title"/>
          </p:nvPr>
        </p:nvSpPr>
        <p:spPr>
          <a:xfrm>
            <a:off x="838200" y="365125"/>
            <a:ext cx="10515600" cy="1025525"/>
          </a:xfrm>
        </p:spPr>
        <p:txBody>
          <a:bodyPr>
            <a:normAutofit/>
          </a:bodyPr>
          <a:lstStyle/>
          <a:p>
            <a:r>
              <a:rPr lang="en-US" sz="4000" b="1" dirty="0">
                <a:solidFill>
                  <a:srgbClr val="002060"/>
                </a:solidFill>
                <a:latin typeface="Arial" panose="020B0604020202020204" pitchFamily="34" charset="0"/>
                <a:ea typeface="Roboto Black" panose="02000000000000000000" pitchFamily="2" charset="0"/>
                <a:cs typeface="Arial" panose="020B0604020202020204" pitchFamily="34" charset="0"/>
              </a:rPr>
              <a:t>Customers &amp; Partnerships </a:t>
            </a:r>
            <a:endParaRPr lang="en-GB" sz="40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E3482D-0C2A-813A-6515-27083E94495F}"/>
              </a:ext>
            </a:extLst>
          </p:cNvPr>
          <p:cNvSpPr>
            <a:spLocks noGrp="1"/>
          </p:cNvSpPr>
          <p:nvPr>
            <p:ph idx="1"/>
          </p:nvPr>
        </p:nvSpPr>
        <p:spPr>
          <a:xfrm>
            <a:off x="180975" y="1476375"/>
            <a:ext cx="11925299" cy="5016500"/>
          </a:xfrm>
        </p:spPr>
        <p:txBody>
          <a:bodyPr>
            <a:normAutofit/>
          </a:bodyPr>
          <a:lstStyle/>
          <a:p>
            <a:r>
              <a:rPr lang="en-GB" sz="2400" dirty="0">
                <a:latin typeface="Arial" panose="020B0604020202020204" pitchFamily="34" charset="0"/>
                <a:cs typeface="Arial" panose="020B0604020202020204" pitchFamily="34" charset="0"/>
              </a:rPr>
              <a:t>Supply side customers are altruistic and generous funders worldwide as strategic sponsors who are interested in engaging in integrated purchase and repurchase of assets (securities) with entrepreneurs because of the numerous benefits over traditional debt and equity investments.</a:t>
            </a:r>
          </a:p>
          <a:p>
            <a:r>
              <a:rPr lang="en-GB" sz="2400" dirty="0">
                <a:latin typeface="Arial" panose="020B0604020202020204" pitchFamily="34" charset="0"/>
                <a:cs typeface="Arial" panose="020B0604020202020204" pitchFamily="34" charset="0"/>
              </a:rPr>
              <a:t>Demand side customers are entrepreneurs/managers as stewards in key sectors of the economy who are interested in engaging in integrated purchase and repurchase of assets (securities) with potential sponsors.</a:t>
            </a:r>
          </a:p>
          <a:p>
            <a:r>
              <a:rPr lang="en-GB" sz="2400" dirty="0">
                <a:latin typeface="Arial" panose="020B0604020202020204" pitchFamily="34" charset="0"/>
                <a:cs typeface="Arial" panose="020B0604020202020204" pitchFamily="34" charset="0"/>
              </a:rPr>
              <a:t>Partners are trustees - third-party financial intermediaries – lenders (like banks), insurers, private equity, and venture capital firms facilitating the execution of integrated purchase and repurchase schemes – promoted as intelligent twin trade.</a:t>
            </a:r>
          </a:p>
        </p:txBody>
      </p:sp>
    </p:spTree>
    <p:extLst>
      <p:ext uri="{BB962C8B-B14F-4D97-AF65-F5344CB8AC3E}">
        <p14:creationId xmlns:p14="http://schemas.microsoft.com/office/powerpoint/2010/main" val="25619378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D3C06C-5980-AC1D-D32E-36AD97468B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234" y="-39834"/>
            <a:ext cx="5891784" cy="6858000"/>
          </a:xfrm>
          <a:prstGeom prst="rect">
            <a:avLst/>
          </a:prstGeom>
        </p:spPr>
      </p:pic>
      <p:sp>
        <p:nvSpPr>
          <p:cNvPr id="2" name="Title 1"/>
          <p:cNvSpPr>
            <a:spLocks noGrp="1"/>
          </p:cNvSpPr>
          <p:nvPr>
            <p:ph type="title"/>
          </p:nvPr>
        </p:nvSpPr>
        <p:spPr>
          <a:xfrm>
            <a:off x="3111669" y="398854"/>
            <a:ext cx="6301552" cy="983322"/>
          </a:xfrm>
        </p:spPr>
        <p:txBody>
          <a:bodyPr>
            <a:normAutofit/>
          </a:bodyPr>
          <a:lstStyle/>
          <a:p>
            <a:pPr algn="ctr"/>
            <a:r>
              <a:rPr lang="en-US" dirty="0">
                <a:solidFill>
                  <a:srgbClr val="002060"/>
                </a:solidFill>
                <a:latin typeface="Roboto Black" panose="02000000000000000000" pitchFamily="2" charset="0"/>
                <a:ea typeface="Roboto Black" panose="02000000000000000000" pitchFamily="2" charset="0"/>
              </a:rPr>
              <a:t>Competition</a:t>
            </a:r>
          </a:p>
        </p:txBody>
      </p:sp>
      <p:sp>
        <p:nvSpPr>
          <p:cNvPr id="3" name="Oval 2"/>
          <p:cNvSpPr/>
          <p:nvPr/>
        </p:nvSpPr>
        <p:spPr>
          <a:xfrm>
            <a:off x="127599" y="6240457"/>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cxnSpLocks/>
          </p:cNvCxnSpPr>
          <p:nvPr/>
        </p:nvCxnSpPr>
        <p:spPr>
          <a:xfrm rot="-5400000">
            <a:off x="368415" y="6413569"/>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76377" y="1561616"/>
            <a:ext cx="10178135" cy="1323439"/>
          </a:xfrm>
          <a:prstGeom prst="rect">
            <a:avLst/>
          </a:prstGeom>
        </p:spPr>
        <p:txBody>
          <a:bodyPr wrap="square">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Few alternative products exist but none has developed fintech ideas/concepts around blended/hybrid capital for twin trade based in dual ownership for private companies &amp; invested funds. Our fintech solution benefits many users and has low risk with high margin. Indirect competitors are:</a:t>
            </a:r>
          </a:p>
        </p:txBody>
      </p:sp>
      <p:grpSp>
        <p:nvGrpSpPr>
          <p:cNvPr id="16" name="Group 15"/>
          <p:cNvGrpSpPr/>
          <p:nvPr/>
        </p:nvGrpSpPr>
        <p:grpSpPr>
          <a:xfrm>
            <a:off x="4200802" y="5107496"/>
            <a:ext cx="4805175" cy="818323"/>
            <a:chOff x="1737697" y="235023"/>
            <a:chExt cx="5405120" cy="1040035"/>
          </a:xfrm>
        </p:grpSpPr>
        <p:sp>
          <p:nvSpPr>
            <p:cNvPr id="26" name="Pentagon 25"/>
            <p:cNvSpPr/>
            <p:nvPr/>
          </p:nvSpPr>
          <p:spPr>
            <a:xfrm rot="10800000">
              <a:off x="1737697" y="235023"/>
              <a:ext cx="5405120" cy="1040035"/>
            </a:xfrm>
            <a:prstGeom prst="homePlate">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7" name="Pentagon 4"/>
            <p:cNvSpPr txBox="1"/>
            <p:nvPr/>
          </p:nvSpPr>
          <p:spPr>
            <a:xfrm rot="21600000">
              <a:off x="1997706" y="235023"/>
              <a:ext cx="5145111" cy="104003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63676" tIns="91440" rIns="170688" bIns="91440" numCol="1" spcCol="1270" anchor="ctr" anchorCtr="0">
              <a:noAutofit/>
            </a:bodyPr>
            <a:lstStyle/>
            <a:p>
              <a:pPr lvl="0" algn="ctr" defTabSz="1066800">
                <a:lnSpc>
                  <a:spcPct val="90000"/>
                </a:lnSpc>
                <a:spcBef>
                  <a:spcPct val="0"/>
                </a:spcBef>
                <a:spcAft>
                  <a:spcPct val="35000"/>
                </a:spcAft>
              </a:pPr>
              <a:r>
                <a:rPr lang="en-GB" sz="2400" kern="1200" dirty="0">
                  <a:solidFill>
                    <a:schemeClr val="tx1">
                      <a:lumMod val="85000"/>
                      <a:lumOff val="15000"/>
                    </a:schemeClr>
                  </a:solidFill>
                  <a:latin typeface="Roboto Medium" panose="02000000000000000000" pitchFamily="2" charset="0"/>
                  <a:ea typeface="Roboto Medium" panose="02000000000000000000" pitchFamily="2" charset="0"/>
                </a:rPr>
                <a:t>Crowdfunding platforms</a:t>
              </a:r>
            </a:p>
          </p:txBody>
        </p:sp>
      </p:grpSp>
      <p:sp>
        <p:nvSpPr>
          <p:cNvPr id="17" name="Oval 16"/>
          <p:cNvSpPr/>
          <p:nvPr/>
        </p:nvSpPr>
        <p:spPr>
          <a:xfrm>
            <a:off x="3655324" y="4875000"/>
            <a:ext cx="1184190" cy="1184190"/>
          </a:xfrm>
          <a:prstGeom prst="ellipse">
            <a:avLst/>
          </a:prstGeom>
          <a:blipFill rotWithShape="1">
            <a:blip r:embed="rId3"/>
            <a:srcRect/>
            <a:stretch>
              <a:fillRect l="-31000" r="-31000"/>
            </a:stretch>
          </a:blipFill>
          <a:ln>
            <a:no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nvGrpSpPr>
          <p:cNvPr id="18" name="Group 17"/>
          <p:cNvGrpSpPr/>
          <p:nvPr/>
        </p:nvGrpSpPr>
        <p:grpSpPr>
          <a:xfrm>
            <a:off x="1425373" y="3717982"/>
            <a:ext cx="4252869" cy="718413"/>
            <a:chOff x="1737697" y="2252805"/>
            <a:chExt cx="5405120" cy="913056"/>
          </a:xfrm>
          <a:solidFill>
            <a:schemeClr val="bg1"/>
          </a:solidFill>
        </p:grpSpPr>
        <p:sp>
          <p:nvSpPr>
            <p:cNvPr id="24" name="Pentagon 23"/>
            <p:cNvSpPr/>
            <p:nvPr/>
          </p:nvSpPr>
          <p:spPr>
            <a:xfrm rot="10800000">
              <a:off x="1737697" y="2252805"/>
              <a:ext cx="5405120" cy="913056"/>
            </a:xfrm>
            <a:prstGeom prst="homePlate">
              <a:avLst/>
            </a:prstGeom>
            <a:grp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5" name="Pentagon 7"/>
            <p:cNvSpPr txBox="1"/>
            <p:nvPr/>
          </p:nvSpPr>
          <p:spPr>
            <a:xfrm rot="21600000">
              <a:off x="1965961" y="2252805"/>
              <a:ext cx="5176856" cy="913056"/>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63676" tIns="91440" rIns="170688" bIns="91440" numCol="1" spcCol="1270" anchor="ctr" anchorCtr="0">
              <a:noAutofit/>
            </a:bodyPr>
            <a:lstStyle/>
            <a:p>
              <a:pPr lvl="0" algn="ctr" defTabSz="1066800">
                <a:lnSpc>
                  <a:spcPct val="90000"/>
                </a:lnSpc>
                <a:spcBef>
                  <a:spcPct val="0"/>
                </a:spcBef>
                <a:spcAft>
                  <a:spcPct val="35000"/>
                </a:spcAft>
              </a:pPr>
              <a:r>
                <a:rPr lang="en-GB" sz="2400" kern="1200" dirty="0">
                  <a:solidFill>
                    <a:schemeClr val="tx1">
                      <a:lumMod val="85000"/>
                      <a:lumOff val="15000"/>
                    </a:schemeClr>
                  </a:solidFill>
                  <a:latin typeface="Roboto Medium" panose="02000000000000000000" pitchFamily="2" charset="0"/>
                  <a:ea typeface="Roboto Medium" panose="02000000000000000000" pitchFamily="2" charset="0"/>
                </a:rPr>
                <a:t>Investment Platforms</a:t>
              </a:r>
            </a:p>
          </p:txBody>
        </p:sp>
      </p:grpSp>
      <p:sp>
        <p:nvSpPr>
          <p:cNvPr id="19" name="Oval 18"/>
          <p:cNvSpPr/>
          <p:nvPr/>
        </p:nvSpPr>
        <p:spPr>
          <a:xfrm>
            <a:off x="776377" y="3456502"/>
            <a:ext cx="1184190" cy="1184190"/>
          </a:xfrm>
          <a:prstGeom prst="ellipse">
            <a:avLst/>
          </a:prstGeom>
          <a:blipFill rotWithShape="1">
            <a:blip r:embed="rId4"/>
            <a:srcRect/>
            <a:stretch>
              <a:fillRect l="-25000" r="-25000"/>
            </a:stretch>
          </a:blipFill>
          <a:ln>
            <a:no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7286787" y="3734136"/>
            <a:ext cx="4252869" cy="667753"/>
            <a:chOff x="1737697" y="4239289"/>
            <a:chExt cx="5405120" cy="848671"/>
          </a:xfrm>
        </p:grpSpPr>
        <p:sp>
          <p:nvSpPr>
            <p:cNvPr id="22" name="Pentagon 21"/>
            <p:cNvSpPr/>
            <p:nvPr/>
          </p:nvSpPr>
          <p:spPr>
            <a:xfrm rot="10800000">
              <a:off x="1737697" y="4239289"/>
              <a:ext cx="5405120" cy="848671"/>
            </a:xfrm>
            <a:prstGeom prst="homePlate">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3" name="Pentagon 10"/>
            <p:cNvSpPr txBox="1"/>
            <p:nvPr/>
          </p:nvSpPr>
          <p:spPr>
            <a:xfrm rot="21600000">
              <a:off x="1949865" y="4239289"/>
              <a:ext cx="5192952" cy="84867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63676" tIns="91440" rIns="170688" bIns="91440" numCol="1" spcCol="1270" anchor="ctr" anchorCtr="0">
              <a:noAutofit/>
            </a:bodyPr>
            <a:lstStyle/>
            <a:p>
              <a:pPr lvl="0" algn="ctr" defTabSz="1066800">
                <a:lnSpc>
                  <a:spcPct val="90000"/>
                </a:lnSpc>
                <a:spcBef>
                  <a:spcPct val="0"/>
                </a:spcBef>
                <a:spcAft>
                  <a:spcPct val="35000"/>
                </a:spcAft>
              </a:pPr>
              <a:r>
                <a:rPr lang="en-GB" sz="2400" kern="1200" dirty="0">
                  <a:solidFill>
                    <a:schemeClr val="tx1">
                      <a:lumMod val="85000"/>
                      <a:lumOff val="15000"/>
                    </a:schemeClr>
                  </a:solidFill>
                  <a:latin typeface="Roboto Medium" panose="02000000000000000000" pitchFamily="2" charset="0"/>
                  <a:ea typeface="Roboto Medium" panose="02000000000000000000" pitchFamily="2" charset="0"/>
                </a:rPr>
                <a:t>Fundraising Platforms</a:t>
              </a:r>
            </a:p>
          </p:txBody>
        </p:sp>
      </p:grpSp>
      <p:sp>
        <p:nvSpPr>
          <p:cNvPr id="21" name="Oval 20"/>
          <p:cNvSpPr/>
          <p:nvPr/>
        </p:nvSpPr>
        <p:spPr>
          <a:xfrm>
            <a:off x="6534273" y="3474970"/>
            <a:ext cx="1184190" cy="1184190"/>
          </a:xfrm>
          <a:prstGeom prst="ellipse">
            <a:avLst/>
          </a:prstGeom>
          <a:blipFill rotWithShape="1">
            <a:blip r:embed="rId5"/>
            <a:srcRect/>
            <a:stretch>
              <a:fillRect l="-33000" r="-33000"/>
            </a:stretch>
          </a:blipFill>
          <a:ln>
            <a:no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6349600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E58076-E6FB-7128-C373-C93234216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216" y="0"/>
            <a:ext cx="5891784" cy="6858000"/>
          </a:xfrm>
          <a:prstGeom prst="rect">
            <a:avLst/>
          </a:prstGeom>
        </p:spPr>
      </p:pic>
      <p:sp>
        <p:nvSpPr>
          <p:cNvPr id="2" name="Title 1"/>
          <p:cNvSpPr>
            <a:spLocks noGrp="1"/>
          </p:cNvSpPr>
          <p:nvPr>
            <p:ph type="title"/>
          </p:nvPr>
        </p:nvSpPr>
        <p:spPr>
          <a:xfrm>
            <a:off x="2651660" y="398854"/>
            <a:ext cx="6877175" cy="983322"/>
          </a:xfrm>
        </p:spPr>
        <p:txBody>
          <a:bodyPr>
            <a:normAutofit/>
          </a:bodyPr>
          <a:lstStyle/>
          <a:p>
            <a:pPr algn="ctr"/>
            <a:r>
              <a:rPr lang="en-US" dirty="0">
                <a:solidFill>
                  <a:srgbClr val="002060"/>
                </a:solidFill>
                <a:latin typeface="Roboto Black" panose="02000000000000000000" pitchFamily="2" charset="0"/>
                <a:ea typeface="Roboto Black" panose="02000000000000000000" pitchFamily="2" charset="0"/>
              </a:rPr>
              <a:t>Revenue Model</a:t>
            </a:r>
          </a:p>
        </p:txBody>
      </p:sp>
      <p:sp>
        <p:nvSpPr>
          <p:cNvPr id="3" name="Oval 2"/>
          <p:cNvSpPr/>
          <p:nvPr/>
        </p:nvSpPr>
        <p:spPr>
          <a:xfrm>
            <a:off x="127599" y="6240457"/>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cxnSpLocks/>
          </p:cNvCxnSpPr>
          <p:nvPr/>
        </p:nvCxnSpPr>
        <p:spPr>
          <a:xfrm rot="-5400000">
            <a:off x="368415" y="6413569"/>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9F0C51F2-01A3-457C-BF49-29413130FFC3}"/>
              </a:ext>
            </a:extLst>
          </p:cNvPr>
          <p:cNvGraphicFramePr>
            <a:graphicFrameLocks/>
          </p:cNvGraphicFramePr>
          <p:nvPr>
            <p:extLst>
              <p:ext uri="{D42A27DB-BD31-4B8C-83A1-F6EECF244321}">
                <p14:modId xmlns:p14="http://schemas.microsoft.com/office/powerpoint/2010/main" val="2093424050"/>
              </p:ext>
            </p:extLst>
          </p:nvPr>
        </p:nvGraphicFramePr>
        <p:xfrm>
          <a:off x="456351" y="2105567"/>
          <a:ext cx="4929465" cy="3604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3">
            <a:extLst>
              <a:ext uri="{FF2B5EF4-FFF2-40B4-BE49-F238E27FC236}">
                <a16:creationId xmlns:a16="http://schemas.microsoft.com/office/drawing/2014/main" id="{5D23A197-9D3C-49EF-85A4-78B4EC43EE92}"/>
              </a:ext>
            </a:extLst>
          </p:cNvPr>
          <p:cNvSpPr txBox="1">
            <a:spLocks/>
          </p:cNvSpPr>
          <p:nvPr/>
        </p:nvSpPr>
        <p:spPr>
          <a:xfrm>
            <a:off x="5596128" y="1938528"/>
            <a:ext cx="6595872" cy="39152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20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sym typeface="Roboto"/>
              </a:rPr>
              <a:t>We have a simple</a:t>
            </a:r>
            <a:r>
              <a:rPr lang="en-GB" sz="20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sym typeface="Roboto"/>
              </a:rPr>
              <a:t> subscription-based,</a:t>
            </a:r>
            <a:r>
              <a:rPr lang="id-ID" sz="20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sym typeface="Roboto"/>
              </a:rPr>
              <a:t> business model. Its simplicity and scalability give us great growth advantage.</a:t>
            </a:r>
            <a:endParaRPr lang="en-US" sz="2000" b="1" dirty="0">
              <a:latin typeface="Arial" panose="020B0604020202020204" pitchFamily="34" charset="0"/>
              <a:ea typeface="Roboto Medium" panose="02000000000000000000" pitchFamily="2" charset="0"/>
              <a:cs typeface="Arial" panose="020B0604020202020204" pitchFamily="34" charset="0"/>
            </a:endParaRPr>
          </a:p>
          <a:p>
            <a:r>
              <a:rPr lang="en-US" sz="2000" b="1" dirty="0">
                <a:latin typeface="Arial" panose="020B0604020202020204" pitchFamily="34" charset="0"/>
                <a:ea typeface="Roboto Medium" panose="02000000000000000000" pitchFamily="2" charset="0"/>
                <a:cs typeface="Arial" panose="020B0604020202020204" pitchFamily="34" charset="0"/>
              </a:rPr>
              <a:t>Price – </a:t>
            </a:r>
            <a:r>
              <a:rPr lang="en-US" sz="2000" dirty="0">
                <a:latin typeface="Arial" panose="020B0604020202020204" pitchFamily="34" charset="0"/>
                <a:ea typeface="Roboto Medium" panose="02000000000000000000" pitchFamily="2" charset="0"/>
                <a:cs typeface="Arial" panose="020B0604020202020204" pitchFamily="34" charset="0"/>
              </a:rPr>
              <a:t>As a mass market webapp, access to SidoPay platform will be affordable – at $5 monthly and $50 annually.</a:t>
            </a:r>
          </a:p>
          <a:p>
            <a:r>
              <a:rPr lang="en-US" sz="2000" b="1" dirty="0">
                <a:latin typeface="Arial" panose="020B0604020202020204" pitchFamily="34" charset="0"/>
                <a:ea typeface="Roboto Medium" panose="02000000000000000000" pitchFamily="2" charset="0"/>
                <a:cs typeface="Arial" panose="020B0604020202020204" pitchFamily="34" charset="0"/>
              </a:rPr>
              <a:t>Profit –  </a:t>
            </a:r>
            <a:r>
              <a:rPr lang="en-US" sz="2000" dirty="0">
                <a:latin typeface="Arial" panose="020B0604020202020204" pitchFamily="34" charset="0"/>
                <a:ea typeface="Roboto Medium" panose="02000000000000000000" pitchFamily="2" charset="0"/>
                <a:cs typeface="Arial" panose="020B0604020202020204" pitchFamily="34" charset="0"/>
              </a:rPr>
              <a:t>SidoPay may take time to get to mainstream. However, an annual profit  of $500,000 to $2 million from year 5 upwards is projected. </a:t>
            </a:r>
          </a:p>
          <a:p>
            <a:endParaRPr lang="en-GB" dirty="0"/>
          </a:p>
        </p:txBody>
      </p:sp>
      <p:sp>
        <p:nvSpPr>
          <p:cNvPr id="15" name="Rectangle 14"/>
          <p:cNvSpPr/>
          <p:nvPr/>
        </p:nvSpPr>
        <p:spPr>
          <a:xfrm>
            <a:off x="5394954" y="2231964"/>
            <a:ext cx="201174" cy="33519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67377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E997-EA85-3958-12E3-37058948D9BD}"/>
              </a:ext>
            </a:extLst>
          </p:cNvPr>
          <p:cNvSpPr>
            <a:spLocks noGrp="1"/>
          </p:cNvSpPr>
          <p:nvPr>
            <p:ph type="title"/>
          </p:nvPr>
        </p:nvSpPr>
        <p:spPr>
          <a:xfrm>
            <a:off x="838200" y="365125"/>
            <a:ext cx="10515600" cy="1025525"/>
          </a:xfrm>
        </p:spPr>
        <p:txBody>
          <a:bodyPr>
            <a:normAutofit/>
          </a:bodyPr>
          <a:lstStyle/>
          <a:p>
            <a:r>
              <a:rPr lang="en-US" sz="4000" dirty="0">
                <a:solidFill>
                  <a:srgbClr val="002060"/>
                </a:solidFill>
                <a:latin typeface="Roboto Black" panose="02000000000000000000" pitchFamily="2" charset="0"/>
                <a:ea typeface="Roboto Black" panose="02000000000000000000" pitchFamily="2" charset="0"/>
              </a:rPr>
              <a:t>Marketing &amp; Promotion Plans </a:t>
            </a:r>
            <a:endParaRPr lang="en-GB" sz="4000" dirty="0">
              <a:solidFill>
                <a:srgbClr val="002060"/>
              </a:solidFill>
            </a:endParaRPr>
          </a:p>
        </p:txBody>
      </p:sp>
      <p:sp>
        <p:nvSpPr>
          <p:cNvPr id="3" name="Content Placeholder 2">
            <a:extLst>
              <a:ext uri="{FF2B5EF4-FFF2-40B4-BE49-F238E27FC236}">
                <a16:creationId xmlns:a16="http://schemas.microsoft.com/office/drawing/2014/main" id="{24E3482D-0C2A-813A-6515-27083E94495F}"/>
              </a:ext>
            </a:extLst>
          </p:cNvPr>
          <p:cNvSpPr>
            <a:spLocks noGrp="1"/>
          </p:cNvSpPr>
          <p:nvPr>
            <p:ph idx="1"/>
          </p:nvPr>
        </p:nvSpPr>
        <p:spPr>
          <a:xfrm>
            <a:off x="180975" y="1476375"/>
            <a:ext cx="11715749" cy="5016500"/>
          </a:xfrm>
        </p:spPr>
        <p:txBody>
          <a:bodyPr>
            <a:normAutofit/>
          </a:bodyPr>
          <a:lstStyle/>
          <a:p>
            <a:r>
              <a:rPr lang="en-GB" sz="2400" dirty="0">
                <a:latin typeface="Arial" panose="020B0604020202020204" pitchFamily="34" charset="0"/>
                <a:cs typeface="Arial" panose="020B0604020202020204" pitchFamily="34" charset="0"/>
              </a:rPr>
              <a:t>Millions of micro/small private companies need sponsored financing with catalytic capital based in intelligent twin trade/exchange to become investment ready and creditworthy to attract conventional debt and equity finance.</a:t>
            </a:r>
          </a:p>
          <a:p>
            <a:r>
              <a:rPr lang="en-GB" sz="2400" dirty="0">
                <a:latin typeface="Arial" panose="020B0604020202020204" pitchFamily="34" charset="0"/>
                <a:cs typeface="Arial" panose="020B0604020202020204" pitchFamily="34" charset="0"/>
              </a:rPr>
              <a:t>Key marketing channels are word of mouth, email, social media, and paid search</a:t>
            </a:r>
          </a:p>
          <a:p>
            <a:r>
              <a:rPr lang="en-GB" sz="2400" dirty="0">
                <a:latin typeface="Arial" panose="020B0604020202020204" pitchFamily="34" charset="0"/>
                <a:cs typeface="Arial" panose="020B0604020202020204" pitchFamily="34" charset="0"/>
              </a:rPr>
              <a:t>For promotional activities, SidoPay.ai will work with trusted third-party entities to broadcast the benefits of intelligent twin trade and exchange.</a:t>
            </a:r>
          </a:p>
        </p:txBody>
      </p:sp>
    </p:spTree>
    <p:extLst>
      <p:ext uri="{BB962C8B-B14F-4D97-AF65-F5344CB8AC3E}">
        <p14:creationId xmlns:p14="http://schemas.microsoft.com/office/powerpoint/2010/main" val="225723991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09EA1E-EBCB-18BF-A8BA-143377E52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873" y="-24843"/>
            <a:ext cx="5891784" cy="6858000"/>
          </a:xfrm>
          <a:prstGeom prst="rect">
            <a:avLst/>
          </a:prstGeom>
        </p:spPr>
      </p:pic>
      <p:sp>
        <p:nvSpPr>
          <p:cNvPr id="2" name="Title 1"/>
          <p:cNvSpPr>
            <a:spLocks noGrp="1"/>
          </p:cNvSpPr>
          <p:nvPr>
            <p:ph type="title"/>
          </p:nvPr>
        </p:nvSpPr>
        <p:spPr>
          <a:xfrm rot="-5400000">
            <a:off x="-2290700" y="2912496"/>
            <a:ext cx="6301552" cy="983322"/>
          </a:xfrm>
        </p:spPr>
        <p:txBody>
          <a:bodyPr>
            <a:normAutofit/>
          </a:bodyPr>
          <a:lstStyle/>
          <a:p>
            <a:pPr algn="ctr"/>
            <a:r>
              <a:rPr lang="en-US" sz="6500" dirty="0">
                <a:solidFill>
                  <a:srgbClr val="0768B9"/>
                </a:solidFill>
                <a:latin typeface="Roboto Black" panose="02000000000000000000" pitchFamily="2" charset="0"/>
                <a:ea typeface="Roboto Black" panose="02000000000000000000" pitchFamily="2" charset="0"/>
              </a:rPr>
              <a:t>WHY NOW?</a:t>
            </a:r>
          </a:p>
        </p:txBody>
      </p:sp>
      <p:sp>
        <p:nvSpPr>
          <p:cNvPr id="3" name="Oval 2"/>
          <p:cNvSpPr/>
          <p:nvPr/>
        </p:nvSpPr>
        <p:spPr>
          <a:xfrm>
            <a:off x="127599" y="6240457"/>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cxnSpLocks/>
          </p:cNvCxnSpPr>
          <p:nvPr/>
        </p:nvCxnSpPr>
        <p:spPr>
          <a:xfrm rot="-5400000">
            <a:off x="368415" y="6413569"/>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64FD4B9F-B796-49EA-B4C5-EF565C12CA5B}"/>
              </a:ext>
            </a:extLst>
          </p:cNvPr>
          <p:cNvGraphicFramePr/>
          <p:nvPr>
            <p:extLst>
              <p:ext uri="{D42A27DB-BD31-4B8C-83A1-F6EECF244321}">
                <p14:modId xmlns:p14="http://schemas.microsoft.com/office/powerpoint/2010/main" val="821175591"/>
              </p:ext>
            </p:extLst>
          </p:nvPr>
        </p:nvGraphicFramePr>
        <p:xfrm>
          <a:off x="1934234" y="1149039"/>
          <a:ext cx="8717279" cy="486664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617470DB-AAE9-493E-BA3C-0D3D8D5E0DD4}"/>
              </a:ext>
            </a:extLst>
          </p:cNvPr>
          <p:cNvSpPr/>
          <p:nvPr/>
        </p:nvSpPr>
        <p:spPr>
          <a:xfrm>
            <a:off x="6096000" y="5963920"/>
            <a:ext cx="4972216" cy="307777"/>
          </a:xfrm>
          <a:prstGeom prst="rect">
            <a:avLst/>
          </a:prstGeom>
        </p:spPr>
        <p:txBody>
          <a:bodyPr wrap="square">
            <a:spAutoFit/>
          </a:bodyPr>
          <a:lstStyle/>
          <a:p>
            <a:r>
              <a:rPr lang="en-GB" sz="1400" b="1" dirty="0">
                <a:solidFill>
                  <a:srgbClr val="FF0000"/>
                </a:solidFill>
                <a:latin typeface="Roboto" panose="02000000000000000000" pitchFamily="2" charset="0"/>
                <a:ea typeface="Roboto" panose="02000000000000000000" pitchFamily="2" charset="0"/>
              </a:rPr>
              <a:t>Capital Investment and Deal Count. Source: KPMG, 2019</a:t>
            </a:r>
          </a:p>
        </p:txBody>
      </p:sp>
      <p:sp>
        <p:nvSpPr>
          <p:cNvPr id="9" name="Rounded Rectangle 8"/>
          <p:cNvSpPr/>
          <p:nvPr/>
        </p:nvSpPr>
        <p:spPr>
          <a:xfrm>
            <a:off x="4912647" y="270634"/>
            <a:ext cx="2760452" cy="734971"/>
          </a:xfrm>
          <a:prstGeom prst="roundRect">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solidFill>
                <a:latin typeface="Roboto" panose="02000000000000000000" pitchFamily="2" charset="0"/>
                <a:ea typeface="Roboto" panose="02000000000000000000" pitchFamily="2" charset="0"/>
              </a:rPr>
              <a:t>Significant Increase in investment in Fintech.</a:t>
            </a:r>
            <a:r>
              <a:rPr lang="en-US" dirty="0">
                <a:solidFill>
                  <a:schemeClr val="bg1"/>
                </a:solidFill>
              </a:rPr>
              <a:t>.</a:t>
            </a:r>
          </a:p>
        </p:txBody>
      </p:sp>
    </p:spTree>
    <p:extLst>
      <p:ext uri="{BB962C8B-B14F-4D97-AF65-F5344CB8AC3E}">
        <p14:creationId xmlns:p14="http://schemas.microsoft.com/office/powerpoint/2010/main" val="253037217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655722-A65A-A88C-9644-469BB7F94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216" y="-24843"/>
            <a:ext cx="5891784" cy="6858000"/>
          </a:xfrm>
          <a:prstGeom prst="rect">
            <a:avLst/>
          </a:prstGeom>
        </p:spPr>
      </p:pic>
      <p:sp>
        <p:nvSpPr>
          <p:cNvPr id="2" name="Title 1"/>
          <p:cNvSpPr>
            <a:spLocks noGrp="1"/>
          </p:cNvSpPr>
          <p:nvPr>
            <p:ph type="title"/>
          </p:nvPr>
        </p:nvSpPr>
        <p:spPr>
          <a:xfrm rot="-5400000">
            <a:off x="-2290700" y="2912496"/>
            <a:ext cx="6301552" cy="983322"/>
          </a:xfrm>
        </p:spPr>
        <p:txBody>
          <a:bodyPr>
            <a:normAutofit/>
          </a:bodyPr>
          <a:lstStyle/>
          <a:p>
            <a:pPr algn="ctr"/>
            <a:r>
              <a:rPr lang="en-US" sz="6500" dirty="0">
                <a:solidFill>
                  <a:srgbClr val="0768B9"/>
                </a:solidFill>
                <a:latin typeface="Roboto Black" panose="02000000000000000000" pitchFamily="2" charset="0"/>
                <a:ea typeface="Roboto Black" panose="02000000000000000000" pitchFamily="2" charset="0"/>
              </a:rPr>
              <a:t>WHY NOW?</a:t>
            </a:r>
          </a:p>
        </p:txBody>
      </p:sp>
      <p:sp>
        <p:nvSpPr>
          <p:cNvPr id="3" name="Oval 2"/>
          <p:cNvSpPr/>
          <p:nvPr/>
        </p:nvSpPr>
        <p:spPr>
          <a:xfrm>
            <a:off x="127599" y="6240457"/>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cxnSpLocks/>
          </p:cNvCxnSpPr>
          <p:nvPr/>
        </p:nvCxnSpPr>
        <p:spPr>
          <a:xfrm rot="-5400000">
            <a:off x="368415" y="6413569"/>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8FCA0A34-D104-42FD-AE6A-E6884420E2FC}"/>
              </a:ext>
            </a:extLst>
          </p:cNvPr>
          <p:cNvGraphicFramePr/>
          <p:nvPr>
            <p:extLst>
              <p:ext uri="{D42A27DB-BD31-4B8C-83A1-F6EECF244321}">
                <p14:modId xmlns:p14="http://schemas.microsoft.com/office/powerpoint/2010/main" val="1155114125"/>
              </p:ext>
            </p:extLst>
          </p:nvPr>
        </p:nvGraphicFramePr>
        <p:xfrm>
          <a:off x="1273874" y="1290320"/>
          <a:ext cx="9352562" cy="476504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7B6F895F-3418-49CD-95EA-9BCC3FB7CBB7}"/>
              </a:ext>
            </a:extLst>
          </p:cNvPr>
          <p:cNvSpPr/>
          <p:nvPr/>
        </p:nvSpPr>
        <p:spPr>
          <a:xfrm>
            <a:off x="6534491" y="6055360"/>
            <a:ext cx="4727576" cy="307777"/>
          </a:xfrm>
          <a:prstGeom prst="rect">
            <a:avLst/>
          </a:prstGeom>
        </p:spPr>
        <p:txBody>
          <a:bodyPr wrap="none">
            <a:spAutoFit/>
          </a:bodyPr>
          <a:lstStyle/>
          <a:p>
            <a:r>
              <a:rPr lang="en-GB" sz="1400" b="1" dirty="0">
                <a:solidFill>
                  <a:srgbClr val="FF0000"/>
                </a:solidFill>
                <a:latin typeface="Roboto" panose="02000000000000000000" pitchFamily="2" charset="0"/>
                <a:ea typeface="Roboto" panose="02000000000000000000" pitchFamily="2" charset="0"/>
              </a:rPr>
              <a:t>Rate of Adoption of Fintech Segments. Source: EY, 2019</a:t>
            </a:r>
          </a:p>
        </p:txBody>
      </p:sp>
    </p:spTree>
    <p:extLst>
      <p:ext uri="{BB962C8B-B14F-4D97-AF65-F5344CB8AC3E}">
        <p14:creationId xmlns:p14="http://schemas.microsoft.com/office/powerpoint/2010/main" val="258440705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E997-EA85-3958-12E3-37058948D9BD}"/>
              </a:ext>
            </a:extLst>
          </p:cNvPr>
          <p:cNvSpPr>
            <a:spLocks noGrp="1"/>
          </p:cNvSpPr>
          <p:nvPr>
            <p:ph type="title"/>
          </p:nvPr>
        </p:nvSpPr>
        <p:spPr>
          <a:xfrm>
            <a:off x="619125" y="365125"/>
            <a:ext cx="10734675" cy="1025525"/>
          </a:xfrm>
        </p:spPr>
        <p:txBody>
          <a:bodyPr>
            <a:normAutofit/>
          </a:bodyPr>
          <a:lstStyle/>
          <a:p>
            <a:r>
              <a:rPr lang="en-US" sz="4000" b="1" dirty="0">
                <a:solidFill>
                  <a:srgbClr val="002060"/>
                </a:solidFill>
                <a:latin typeface="Arial" panose="020B0604020202020204" pitchFamily="34" charset="0"/>
                <a:ea typeface="Roboto Black" panose="02000000000000000000" pitchFamily="2" charset="0"/>
                <a:cs typeface="Arial" panose="020B0604020202020204" pitchFamily="34" charset="0"/>
              </a:rPr>
              <a:t>Ask - Funding Request &amp; Use of Funds</a:t>
            </a:r>
            <a:endParaRPr lang="en-GB" sz="40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E3482D-0C2A-813A-6515-27083E94495F}"/>
              </a:ext>
            </a:extLst>
          </p:cNvPr>
          <p:cNvSpPr>
            <a:spLocks noGrp="1"/>
          </p:cNvSpPr>
          <p:nvPr>
            <p:ph idx="1"/>
          </p:nvPr>
        </p:nvSpPr>
        <p:spPr>
          <a:xfrm>
            <a:off x="180975" y="1476374"/>
            <a:ext cx="11715749" cy="5286375"/>
          </a:xfrm>
        </p:spPr>
        <p:txBody>
          <a:bodyPr>
            <a:normAutofit/>
          </a:bodyPr>
          <a:lstStyle/>
          <a:p>
            <a:r>
              <a:rPr lang="en-GB" sz="2400" dirty="0">
                <a:latin typeface="Arial" panose="020B0604020202020204" pitchFamily="34" charset="0"/>
                <a:cs typeface="Arial" panose="020B0604020202020204" pitchFamily="34" charset="0"/>
              </a:rPr>
              <a:t>We are seeking $75,000 in early (pre-seed) stage financing</a:t>
            </a:r>
          </a:p>
          <a:p>
            <a:r>
              <a:rPr lang="en-GB" sz="2400" dirty="0">
                <a:latin typeface="Arial" panose="020B0604020202020204" pitchFamily="34" charset="0"/>
                <a:cs typeface="Arial" panose="020B0604020202020204" pitchFamily="34" charset="0"/>
              </a:rPr>
              <a:t>This will be grant, equity, quasi-equity, or concessional debt investment</a:t>
            </a:r>
          </a:p>
          <a:p>
            <a:r>
              <a:rPr lang="en-GB" sz="2400" dirty="0">
                <a:latin typeface="Arial" panose="020B0604020202020204" pitchFamily="34" charset="0"/>
                <a:cs typeface="Arial" panose="020B0604020202020204" pitchFamily="34" charset="0"/>
              </a:rPr>
              <a:t>We had previously raised $20,000 from family and friends </a:t>
            </a:r>
          </a:p>
          <a:p>
            <a:r>
              <a:rPr lang="en-GB" sz="2400" dirty="0">
                <a:latin typeface="Arial" panose="020B0604020202020204" pitchFamily="34" charset="0"/>
                <a:cs typeface="Arial" panose="020B0604020202020204" pitchFamily="34" charset="0"/>
              </a:rPr>
              <a:t>We believe that this round of funding will last approximately 18 to 24 months</a:t>
            </a:r>
          </a:p>
          <a:p>
            <a:r>
              <a:rPr lang="en-GB" sz="2400" dirty="0">
                <a:latin typeface="Arial" panose="020B0604020202020204" pitchFamily="34" charset="0"/>
                <a:cs typeface="Arial" panose="020B0604020202020204" pitchFamily="34" charset="0"/>
              </a:rPr>
              <a:t>We this round of funding, we will achieve these</a:t>
            </a:r>
          </a:p>
          <a:p>
            <a:r>
              <a:rPr lang="en-GB" sz="2400" dirty="0">
                <a:latin typeface="Arial" panose="020B0604020202020204" pitchFamily="34" charset="0"/>
                <a:cs typeface="Arial" panose="020B0604020202020204" pitchFamily="34" charset="0"/>
              </a:rPr>
              <a:t>- Add significant features to SidoPay.ai web app</a:t>
            </a:r>
          </a:p>
          <a:p>
            <a:r>
              <a:rPr lang="en-GB" sz="2400" dirty="0">
                <a:latin typeface="Arial" panose="020B0604020202020204" pitchFamily="34" charset="0"/>
                <a:cs typeface="Arial" panose="020B0604020202020204" pitchFamily="34" charset="0"/>
              </a:rPr>
              <a:t>- Add data analytics capabilities</a:t>
            </a:r>
          </a:p>
          <a:p>
            <a:r>
              <a:rPr lang="en-GB" sz="2400" dirty="0">
                <a:latin typeface="Arial" panose="020B0604020202020204" pitchFamily="34" charset="0"/>
                <a:cs typeface="Arial" panose="020B0604020202020204" pitchFamily="34" charset="0"/>
              </a:rPr>
              <a:t>- Enhance artificial intelligence algorithms</a:t>
            </a:r>
          </a:p>
          <a:p>
            <a:r>
              <a:rPr lang="en-GB" sz="2400" dirty="0">
                <a:latin typeface="Arial" panose="020B0604020202020204" pitchFamily="34" charset="0"/>
                <a:cs typeface="Arial" panose="020B0604020202020204" pitchFamily="34" charset="0"/>
              </a:rPr>
              <a:t>- commence broader marketing and promotion</a:t>
            </a:r>
          </a:p>
          <a:p>
            <a:r>
              <a:rPr lang="en-GB" dirty="0"/>
              <a:t>- Hire key staff</a:t>
            </a:r>
          </a:p>
        </p:txBody>
      </p:sp>
    </p:spTree>
    <p:extLst>
      <p:ext uri="{BB962C8B-B14F-4D97-AF65-F5344CB8AC3E}">
        <p14:creationId xmlns:p14="http://schemas.microsoft.com/office/powerpoint/2010/main" val="257513843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E7C6-367C-0999-57F0-8BE3F4BF493A}"/>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ea typeface="Roboto Black" panose="02000000000000000000" pitchFamily="2" charset="0"/>
                <a:cs typeface="Arial" panose="020B0604020202020204" pitchFamily="34" charset="0"/>
              </a:rPr>
              <a:t>Company Overview</a:t>
            </a:r>
            <a:endParaRPr lang="en-GB" sz="40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90910C6-C5F9-7AA6-37D6-6D3C7FDFBED6}"/>
              </a:ext>
            </a:extLst>
          </p:cNvPr>
          <p:cNvSpPr>
            <a:spLocks noGrp="1"/>
          </p:cNvSpPr>
          <p:nvPr>
            <p:ph idx="1"/>
          </p:nvPr>
        </p:nvSpPr>
        <p:spPr>
          <a:xfrm>
            <a:off x="0" y="978011"/>
            <a:ext cx="11887200" cy="5740562"/>
          </a:xfrm>
        </p:spPr>
        <p:txBody>
          <a:bodyPr>
            <a:normAutofit fontScale="32500" lnSpcReduction="20000"/>
          </a:bodyPr>
          <a:lstStyle/>
          <a:p>
            <a:pPr marL="0" indent="0">
              <a:buNone/>
            </a:pPr>
            <a:endParaRPr lang="en-GB" b="1" dirty="0"/>
          </a:p>
          <a:p>
            <a:pPr>
              <a:lnSpc>
                <a:spcPct val="170000"/>
              </a:lnSpc>
            </a:pPr>
            <a:r>
              <a:rPr lang="en-GB" sz="6000" dirty="0">
                <a:latin typeface="Arial" panose="020B0604020202020204" pitchFamily="34" charset="0"/>
                <a:cs typeface="Arial" panose="020B0604020202020204" pitchFamily="34" charset="0"/>
              </a:rPr>
              <a:t>SidoPay.ai is an African focused financial technology (fintech) Startup that provides web-based &amp; mobile app solution for sponsors (funders), custodians (trustees), and entrepreneurs (stewards)</a:t>
            </a:r>
          </a:p>
          <a:p>
            <a:pPr>
              <a:lnSpc>
                <a:spcPct val="170000"/>
              </a:lnSpc>
            </a:pPr>
            <a:r>
              <a:rPr lang="en-GB" sz="6000" dirty="0">
                <a:latin typeface="Arial" panose="020B0604020202020204" pitchFamily="34" charset="0"/>
                <a:cs typeface="Arial" panose="020B0604020202020204" pitchFamily="34" charset="0"/>
              </a:rPr>
              <a:t>We empower these users to engage in integrated purchase and repurchase schemes - promoted as intelligent twin trade/exchange for valuable but high-risk, illiquid securities.</a:t>
            </a:r>
          </a:p>
          <a:p>
            <a:pPr>
              <a:lnSpc>
                <a:spcPct val="170000"/>
              </a:lnSpc>
            </a:pPr>
            <a:r>
              <a:rPr lang="en-GB" sz="6000" dirty="0">
                <a:latin typeface="Arial" panose="020B0604020202020204" pitchFamily="34" charset="0"/>
                <a:cs typeface="Arial" panose="020B0604020202020204" pitchFamily="34" charset="0"/>
              </a:rPr>
              <a:t>The company is developing proprietary database, algorithms, and artificial intelligence to address $100 billion quasi-equity finance gap for micro/small private companies in global MSME sector.</a:t>
            </a:r>
          </a:p>
          <a:p>
            <a:pPr>
              <a:lnSpc>
                <a:spcPct val="170000"/>
              </a:lnSpc>
            </a:pPr>
            <a:r>
              <a:rPr lang="en-GB" sz="6000" dirty="0">
                <a:latin typeface="Arial" panose="020B0604020202020204" pitchFamily="34" charset="0"/>
                <a:cs typeface="Arial" panose="020B0604020202020204" pitchFamily="34" charset="0"/>
              </a:rPr>
              <a:t>Our team include researchers, innovators, entrepreneurs, project managers, and experienced software engineers at </a:t>
            </a:r>
            <a:r>
              <a:rPr lang="en-GB" sz="6000" dirty="0" err="1">
                <a:latin typeface="Arial" panose="020B0604020202020204" pitchFamily="34" charset="0"/>
                <a:cs typeface="Arial" panose="020B0604020202020204" pitchFamily="34" charset="0"/>
              </a:rPr>
              <a:t>CodeSpace</a:t>
            </a:r>
            <a:r>
              <a:rPr lang="en-GB" sz="6000" dirty="0">
                <a:latin typeface="Arial" panose="020B0604020202020204" pitchFamily="34" charset="0"/>
                <a:cs typeface="Arial" panose="020B0604020202020204" pitchFamily="34" charset="0"/>
              </a:rPr>
              <a:t> Technologies.</a:t>
            </a:r>
          </a:p>
          <a:p>
            <a:pPr>
              <a:lnSpc>
                <a:spcPct val="170000"/>
              </a:lnSpc>
            </a:pPr>
            <a:r>
              <a:rPr lang="en-GB" sz="6000" dirty="0">
                <a:latin typeface="Arial" panose="020B0604020202020204" pitchFamily="34" charset="0"/>
                <a:cs typeface="Arial" panose="020B0604020202020204" pitchFamily="34" charset="0"/>
              </a:rPr>
              <a:t>We are completing some strategic partnerships with target sponsors – mainly multi-national corporations (MNCs) and other global brands. </a:t>
            </a:r>
          </a:p>
        </p:txBody>
      </p:sp>
      <p:sp>
        <p:nvSpPr>
          <p:cNvPr id="4" name="Rectangle 3">
            <a:extLst>
              <a:ext uri="{FF2B5EF4-FFF2-40B4-BE49-F238E27FC236}">
                <a16:creationId xmlns:a16="http://schemas.microsoft.com/office/drawing/2014/main" id="{EB35447F-5ED1-12EF-AA3B-AA053D7E3664}"/>
              </a:ext>
            </a:extLst>
          </p:cNvPr>
          <p:cNvSpPr/>
          <p:nvPr/>
        </p:nvSpPr>
        <p:spPr>
          <a:xfrm>
            <a:off x="10196843" y="6088607"/>
            <a:ext cx="1842757" cy="607467"/>
          </a:xfrm>
          <a:prstGeom prst="rect">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46000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B1D7B47-2592-6363-49F2-2054DC0EC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0"/>
            <a:ext cx="3560616" cy="6858000"/>
          </a:xfrm>
          <a:prstGeom prst="rect">
            <a:avLst/>
          </a:prstGeom>
        </p:spPr>
      </p:pic>
      <p:sp>
        <p:nvSpPr>
          <p:cNvPr id="4" name="Rectangle 3"/>
          <p:cNvSpPr/>
          <p:nvPr/>
        </p:nvSpPr>
        <p:spPr>
          <a:xfrm>
            <a:off x="7578436" y="0"/>
            <a:ext cx="4613564" cy="6858000"/>
          </a:xfrm>
          <a:prstGeom prst="rect">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9657" y="113331"/>
            <a:ext cx="6092535" cy="928255"/>
          </a:xfrm>
        </p:spPr>
        <p:txBody>
          <a:bodyPr>
            <a:noAutofit/>
          </a:bodyPr>
          <a:lstStyle/>
          <a:p>
            <a:r>
              <a:rPr lang="en-US" sz="4800" dirty="0">
                <a:solidFill>
                  <a:srgbClr val="002060"/>
                </a:solidFill>
                <a:latin typeface="Roboto Black" panose="02000000000000000000" pitchFamily="2" charset="0"/>
                <a:ea typeface="Roboto Black" panose="02000000000000000000" pitchFamily="2" charset="0"/>
              </a:rPr>
              <a:t>Project Team</a:t>
            </a:r>
          </a:p>
        </p:txBody>
      </p:sp>
      <p:sp>
        <p:nvSpPr>
          <p:cNvPr id="6" name="TextBox 5"/>
          <p:cNvSpPr txBox="1"/>
          <p:nvPr/>
        </p:nvSpPr>
        <p:spPr>
          <a:xfrm>
            <a:off x="477790" y="1046605"/>
            <a:ext cx="6956680" cy="1938992"/>
          </a:xfrm>
          <a:prstGeom prst="rect">
            <a:avLst/>
          </a:prstGeom>
          <a:noFill/>
        </p:spPr>
        <p:txBody>
          <a:bodyPr wrap="square" rtlCol="0">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Now, at its MVP stage, SidoPay is being designed and developed by </a:t>
            </a:r>
            <a:r>
              <a:rPr lang="en-GB" sz="2000" dirty="0" err="1">
                <a:latin typeface="Arial" panose="020B0604020202020204" pitchFamily="34" charset="0"/>
                <a:ea typeface="Roboto Medium" panose="02000000000000000000" pitchFamily="2" charset="0"/>
                <a:cs typeface="Arial" panose="020B0604020202020204" pitchFamily="34" charset="0"/>
              </a:rPr>
              <a:t>CodeSpace</a:t>
            </a:r>
            <a:r>
              <a:rPr lang="en-GB" sz="2000" dirty="0">
                <a:latin typeface="Arial" panose="020B0604020202020204" pitchFamily="34" charset="0"/>
                <a:ea typeface="Roboto Medium" panose="02000000000000000000" pitchFamily="2" charset="0"/>
                <a:cs typeface="Arial" panose="020B0604020202020204" pitchFamily="34" charset="0"/>
              </a:rPr>
              <a:t> technology team based in Africa. During the first few months of post-development and fundraising, SidoPay will be managed &amp; promoted by team of software technology experts at </a:t>
            </a:r>
            <a:r>
              <a:rPr lang="en-GB" sz="2000" dirty="0" err="1">
                <a:latin typeface="Arial" panose="020B0604020202020204" pitchFamily="34" charset="0"/>
                <a:ea typeface="Roboto Medium" panose="02000000000000000000" pitchFamily="2" charset="0"/>
                <a:cs typeface="Arial" panose="020B0604020202020204" pitchFamily="34" charset="0"/>
              </a:rPr>
              <a:t>CodeSpace</a:t>
            </a:r>
            <a:r>
              <a:rPr lang="en-GB" sz="2000" dirty="0">
                <a:latin typeface="Arial" panose="020B0604020202020204" pitchFamily="34" charset="0"/>
                <a:ea typeface="Roboto Medium" panose="02000000000000000000" pitchFamily="2" charset="0"/>
                <a:cs typeface="Arial" panose="020B0604020202020204" pitchFamily="34" charset="0"/>
              </a:rPr>
              <a:t> Technology led by:</a:t>
            </a:r>
          </a:p>
        </p:txBody>
      </p:sp>
      <p:sp>
        <p:nvSpPr>
          <p:cNvPr id="10" name="Oval 9"/>
          <p:cNvSpPr/>
          <p:nvPr/>
        </p:nvSpPr>
        <p:spPr>
          <a:xfrm>
            <a:off x="127599" y="6240457"/>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rot="-5400000">
            <a:off x="368415" y="6413569"/>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172192" y="2135038"/>
            <a:ext cx="4266434" cy="2587924"/>
          </a:xfrm>
          <a:prstGeom prst="rect">
            <a:avLst/>
          </a:prstGeom>
          <a:blipFill dpi="0" rotWithShape="1">
            <a:blip r:embed="rId3"/>
            <a:srcRect/>
            <a:stretch>
              <a:fillRect l="-5000" t="-2000" r="-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07162" y="3208738"/>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8993" y="3087967"/>
            <a:ext cx="4628396" cy="430887"/>
          </a:xfrm>
          <a:prstGeom prst="rect">
            <a:avLst/>
          </a:prstGeom>
          <a:noFill/>
        </p:spPr>
        <p:txBody>
          <a:bodyPr wrap="square" rtlCol="0">
            <a:spAutoFit/>
          </a:bodyPr>
          <a:lstStyle/>
          <a:p>
            <a:r>
              <a:rPr lang="en-GB" sz="2200" b="1" dirty="0" err="1">
                <a:latin typeface="Roboto Medium" panose="02000000000000000000" pitchFamily="2" charset="0"/>
                <a:ea typeface="Roboto Medium" panose="02000000000000000000" pitchFamily="2" charset="0"/>
                <a:cs typeface="Arial" panose="020B0604020202020204" pitchFamily="34" charset="0"/>
              </a:rPr>
              <a:t>Engr</a:t>
            </a:r>
            <a:r>
              <a:rPr lang="en-GB" sz="2200" b="1" dirty="0">
                <a:latin typeface="Roboto Medium" panose="02000000000000000000" pitchFamily="2" charset="0"/>
                <a:ea typeface="Roboto Medium" panose="02000000000000000000" pitchFamily="2" charset="0"/>
                <a:cs typeface="Arial" panose="020B0604020202020204" pitchFamily="34" charset="0"/>
              </a:rPr>
              <a:t> </a:t>
            </a:r>
            <a:r>
              <a:rPr lang="en-GB" sz="2200" b="1" dirty="0" err="1">
                <a:latin typeface="Roboto Medium" panose="02000000000000000000" pitchFamily="2" charset="0"/>
                <a:ea typeface="Roboto Medium" panose="02000000000000000000" pitchFamily="2" charset="0"/>
                <a:cs typeface="Arial" panose="020B0604020202020204" pitchFamily="34" charset="0"/>
              </a:rPr>
              <a:t>Chidi</a:t>
            </a:r>
            <a:r>
              <a:rPr lang="en-GB" sz="2200" dirty="0">
                <a:latin typeface="Roboto Medium" panose="02000000000000000000" pitchFamily="2" charset="0"/>
                <a:ea typeface="Roboto Medium" panose="02000000000000000000" pitchFamily="2" charset="0"/>
                <a:cs typeface="Arial" panose="020B0604020202020204" pitchFamily="34" charset="0"/>
              </a:rPr>
              <a:t> </a:t>
            </a:r>
            <a:r>
              <a:rPr lang="en-GB" sz="2200" dirty="0">
                <a:latin typeface="Roboto Medium" panose="02000000000000000000" pitchFamily="2" charset="0"/>
                <a:ea typeface="Roboto Medium" panose="02000000000000000000" pitchFamily="2" charset="0"/>
              </a:rPr>
              <a:t>– </a:t>
            </a:r>
            <a:r>
              <a:rPr lang="en-GB" sz="2200" dirty="0">
                <a:latin typeface="Roboto Medium" panose="02000000000000000000" pitchFamily="2" charset="0"/>
                <a:ea typeface="Roboto Medium" panose="02000000000000000000" pitchFamily="2" charset="0"/>
                <a:cs typeface="Arial" panose="020B0604020202020204" pitchFamily="34" charset="0"/>
              </a:rPr>
              <a:t>Technology Developer</a:t>
            </a:r>
          </a:p>
        </p:txBody>
      </p:sp>
      <p:sp>
        <p:nvSpPr>
          <p:cNvPr id="13" name="Isosceles Triangle 12"/>
          <p:cNvSpPr/>
          <p:nvPr/>
        </p:nvSpPr>
        <p:spPr>
          <a:xfrm rot="5400000">
            <a:off x="507127" y="4361202"/>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88958" y="4240431"/>
            <a:ext cx="4628396" cy="430887"/>
          </a:xfrm>
          <a:prstGeom prst="rect">
            <a:avLst/>
          </a:prstGeom>
          <a:noFill/>
        </p:spPr>
        <p:txBody>
          <a:bodyPr wrap="square" rtlCol="0">
            <a:spAutoFit/>
          </a:bodyPr>
          <a:lstStyle/>
          <a:p>
            <a:r>
              <a:rPr lang="en-GB" sz="2200" b="1" dirty="0">
                <a:latin typeface="Roboto Medium" panose="02000000000000000000" pitchFamily="2" charset="0"/>
                <a:ea typeface="Roboto Medium" panose="02000000000000000000" pitchFamily="2" charset="0"/>
                <a:cs typeface="Arial" panose="020B0604020202020204" pitchFamily="34" charset="0"/>
              </a:rPr>
              <a:t>Dr Ignatius  </a:t>
            </a:r>
            <a:r>
              <a:rPr lang="en-GB" sz="2200" dirty="0">
                <a:latin typeface="Roboto Medium" panose="02000000000000000000" pitchFamily="2" charset="0"/>
                <a:ea typeface="Roboto Medium" panose="02000000000000000000" pitchFamily="2" charset="0"/>
              </a:rPr>
              <a:t>– </a:t>
            </a:r>
            <a:r>
              <a:rPr lang="en-GB" sz="2200" dirty="0">
                <a:latin typeface="Roboto Medium" panose="02000000000000000000" pitchFamily="2" charset="0"/>
                <a:ea typeface="Roboto Medium" panose="02000000000000000000" pitchFamily="2" charset="0"/>
                <a:cs typeface="Arial" panose="020B0604020202020204" pitchFamily="34" charset="0"/>
              </a:rPr>
              <a:t>Innovation Manager</a:t>
            </a:r>
          </a:p>
        </p:txBody>
      </p:sp>
      <p:sp>
        <p:nvSpPr>
          <p:cNvPr id="15" name="Isosceles Triangle 14"/>
          <p:cNvSpPr/>
          <p:nvPr/>
        </p:nvSpPr>
        <p:spPr>
          <a:xfrm rot="5400000">
            <a:off x="507126" y="4988686"/>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8958" y="4931306"/>
            <a:ext cx="4628396" cy="430887"/>
          </a:xfrm>
          <a:prstGeom prst="rect">
            <a:avLst/>
          </a:prstGeom>
          <a:noFill/>
        </p:spPr>
        <p:txBody>
          <a:bodyPr wrap="square" rtlCol="0">
            <a:spAutoFit/>
          </a:bodyPr>
          <a:lstStyle/>
          <a:p>
            <a:r>
              <a:rPr lang="en-GB" sz="2200" b="1" dirty="0" err="1">
                <a:latin typeface="Roboto Medium" panose="02000000000000000000" pitchFamily="2" charset="0"/>
                <a:ea typeface="Roboto Medium" panose="02000000000000000000" pitchFamily="2" charset="0"/>
                <a:cs typeface="Archivo SemiBold" pitchFamily="2" charset="0"/>
              </a:rPr>
              <a:t>Surv</a:t>
            </a:r>
            <a:r>
              <a:rPr lang="en-GB" sz="2200" b="1" dirty="0">
                <a:latin typeface="Roboto Medium" panose="02000000000000000000" pitchFamily="2" charset="0"/>
                <a:ea typeface="Roboto Medium" panose="02000000000000000000" pitchFamily="2" charset="0"/>
                <a:cs typeface="Archivo SemiBold" pitchFamily="2" charset="0"/>
              </a:rPr>
              <a:t>. Jonathan </a:t>
            </a:r>
            <a:r>
              <a:rPr lang="en-GB" sz="2200" dirty="0">
                <a:latin typeface="Roboto Medium" panose="02000000000000000000" pitchFamily="2" charset="0"/>
                <a:ea typeface="Roboto Medium" panose="02000000000000000000" pitchFamily="2" charset="0"/>
                <a:cs typeface="Archivo SemiBold" pitchFamily="2" charset="0"/>
              </a:rPr>
              <a:t>– Project Manager </a:t>
            </a:r>
          </a:p>
        </p:txBody>
      </p:sp>
      <p:sp>
        <p:nvSpPr>
          <p:cNvPr id="17" name="Isosceles Triangle 16"/>
          <p:cNvSpPr/>
          <p:nvPr/>
        </p:nvSpPr>
        <p:spPr>
          <a:xfrm rot="5400000">
            <a:off x="498534" y="5821518"/>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97617" y="5700747"/>
            <a:ext cx="5898457" cy="430887"/>
          </a:xfrm>
          <a:prstGeom prst="rect">
            <a:avLst/>
          </a:prstGeom>
          <a:noFill/>
        </p:spPr>
        <p:txBody>
          <a:bodyPr wrap="square" rtlCol="0">
            <a:spAutoFit/>
          </a:bodyPr>
          <a:lstStyle/>
          <a:p>
            <a:r>
              <a:rPr lang="en-GB" sz="2200" b="1" dirty="0">
                <a:latin typeface="Roboto Medium" panose="02000000000000000000" pitchFamily="2" charset="0"/>
                <a:ea typeface="Roboto Medium" panose="02000000000000000000" pitchFamily="2" charset="0"/>
                <a:cs typeface="Arial" panose="020B0604020202020204" pitchFamily="34" charset="0"/>
              </a:rPr>
              <a:t>Mrs. Ethel </a:t>
            </a:r>
            <a:r>
              <a:rPr lang="en-GB" sz="2200" dirty="0">
                <a:latin typeface="Roboto Medium" panose="02000000000000000000" pitchFamily="2" charset="0"/>
                <a:ea typeface="Roboto Medium" panose="02000000000000000000" pitchFamily="2" charset="0"/>
                <a:cs typeface="Arial" panose="020B0604020202020204" pitchFamily="34" charset="0"/>
              </a:rPr>
              <a:t>– Fundraiser/Customer Relations </a:t>
            </a:r>
          </a:p>
        </p:txBody>
      </p:sp>
      <p:sp>
        <p:nvSpPr>
          <p:cNvPr id="9" name="TextBox 8"/>
          <p:cNvSpPr txBox="1"/>
          <p:nvPr/>
        </p:nvSpPr>
        <p:spPr>
          <a:xfrm>
            <a:off x="788958" y="3963291"/>
            <a:ext cx="4087841" cy="338554"/>
          </a:xfrm>
          <a:prstGeom prst="rect">
            <a:avLst/>
          </a:prstGeom>
          <a:noFill/>
        </p:spPr>
        <p:txBody>
          <a:bodyPr wrap="square" rtlCol="0">
            <a:spAutoFit/>
          </a:bodyPr>
          <a:lstStyle/>
          <a:p>
            <a:r>
              <a:rPr lang="en-US" sz="1600" dirty="0">
                <a:solidFill>
                  <a:srgbClr val="C00000"/>
                </a:solidFill>
                <a:latin typeface="Roboto" panose="02000000000000000000" pitchFamily="2" charset="0"/>
                <a:ea typeface="Roboto" panose="02000000000000000000" pitchFamily="2" charset="0"/>
              </a:rPr>
              <a:t>In Collaboration With</a:t>
            </a:r>
          </a:p>
        </p:txBody>
      </p:sp>
    </p:spTree>
    <p:extLst>
      <p:ext uri="{BB962C8B-B14F-4D97-AF65-F5344CB8AC3E}">
        <p14:creationId xmlns:p14="http://schemas.microsoft.com/office/powerpoint/2010/main" val="378048885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248E12-EF93-0861-05F1-6DA4A2B2A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480" y="2638424"/>
            <a:ext cx="12034521" cy="3794125"/>
          </a:xfrm>
          <a:prstGeom prst="rect">
            <a:avLst/>
          </a:prstGeom>
        </p:spPr>
      </p:pic>
      <p:sp>
        <p:nvSpPr>
          <p:cNvPr id="2" name="Title 1">
            <a:extLst>
              <a:ext uri="{FF2B5EF4-FFF2-40B4-BE49-F238E27FC236}">
                <a16:creationId xmlns:a16="http://schemas.microsoft.com/office/drawing/2014/main" id="{F6522D7A-03A3-2085-E398-8ED60FE1854D}"/>
              </a:ext>
            </a:extLst>
          </p:cNvPr>
          <p:cNvSpPr>
            <a:spLocks noGrp="1"/>
          </p:cNvSpPr>
          <p:nvPr>
            <p:ph type="title"/>
          </p:nvPr>
        </p:nvSpPr>
        <p:spPr>
          <a:xfrm>
            <a:off x="1212272" y="800100"/>
            <a:ext cx="9767455" cy="4242954"/>
          </a:xfrm>
        </p:spPr>
        <p:txBody>
          <a:bodyPr>
            <a:normAutofit/>
          </a:bodyPr>
          <a:lstStyle/>
          <a:p>
            <a:pPr algn="ctr"/>
            <a:r>
              <a:rPr lang="en-US" sz="3200" dirty="0">
                <a:solidFill>
                  <a:srgbClr val="0768B9"/>
                </a:solidFill>
                <a:latin typeface="Arial Black" panose="020B0A04020102020204" pitchFamily="34" charset="0"/>
              </a:rPr>
              <a:t> Contact</a:t>
            </a:r>
            <a:br>
              <a:rPr lang="en-US" sz="4800" dirty="0">
                <a:solidFill>
                  <a:srgbClr val="0768B9"/>
                </a:solidFill>
                <a:latin typeface="Arial Black" panose="020B0A04020102020204" pitchFamily="34" charset="0"/>
              </a:rPr>
            </a:br>
            <a:r>
              <a:rPr lang="en-US" sz="2400" b="1" dirty="0">
                <a:solidFill>
                  <a:srgbClr val="0768B9"/>
                </a:solidFill>
                <a:latin typeface="Arial Black" panose="020B0A04020102020204" pitchFamily="34" charset="0"/>
              </a:rPr>
              <a:t>Thanks for the Audience</a:t>
            </a:r>
            <a:br>
              <a:rPr lang="en-US" sz="2400" b="1" dirty="0">
                <a:solidFill>
                  <a:srgbClr val="0768B9"/>
                </a:solidFill>
                <a:latin typeface="Arial Black" panose="020B0A04020102020204" pitchFamily="34" charset="0"/>
              </a:rPr>
            </a:br>
            <a:r>
              <a:rPr lang="en-US" sz="2400" b="1" dirty="0">
                <a:solidFill>
                  <a:srgbClr val="0768B9"/>
                </a:solidFill>
                <a:latin typeface="Arial Black" panose="020B0A04020102020204" pitchFamily="34" charset="0"/>
              </a:rPr>
              <a:t>www.SidoPay.ai</a:t>
            </a:r>
            <a:br>
              <a:rPr lang="en-US" sz="2400" b="1" dirty="0">
                <a:solidFill>
                  <a:srgbClr val="0768B9"/>
                </a:solidFill>
                <a:latin typeface="Arial Black" panose="020B0A04020102020204" pitchFamily="34" charset="0"/>
              </a:rPr>
            </a:br>
            <a:br>
              <a:rPr lang="en-US" sz="2400" b="1" dirty="0">
                <a:solidFill>
                  <a:srgbClr val="0768B9"/>
                </a:solidFill>
                <a:latin typeface="Arial Black" panose="020B0A04020102020204" pitchFamily="34" charset="0"/>
              </a:rPr>
            </a:br>
            <a:r>
              <a:rPr lang="en-US" sz="2400" b="1" dirty="0">
                <a:solidFill>
                  <a:srgbClr val="0768B9"/>
                </a:solidFill>
                <a:latin typeface="Arial Black" panose="020B0A04020102020204" pitchFamily="34" charset="0"/>
              </a:rPr>
              <a:t>Emails</a:t>
            </a:r>
            <a:br>
              <a:rPr lang="en-US" sz="2400" b="1" dirty="0">
                <a:solidFill>
                  <a:srgbClr val="0768B9"/>
                </a:solidFill>
                <a:latin typeface="Arial Black" panose="020B0A04020102020204" pitchFamily="34" charset="0"/>
              </a:rPr>
            </a:br>
            <a:r>
              <a:rPr lang="en-US" sz="2800" b="1" u="sng" dirty="0">
                <a:solidFill>
                  <a:schemeClr val="accent5"/>
                </a:solidFill>
                <a:latin typeface="Arial Black" panose="020B0A04020102020204" pitchFamily="34" charset="0"/>
              </a:rPr>
              <a:t>ignatius@sidopay.com</a:t>
            </a:r>
            <a:br>
              <a:rPr lang="en-US" sz="2800" b="1" dirty="0">
                <a:solidFill>
                  <a:srgbClr val="0768B9"/>
                </a:solidFill>
                <a:latin typeface="Arial Black" panose="020B0A04020102020204" pitchFamily="34" charset="0"/>
              </a:rPr>
            </a:br>
            <a:r>
              <a:rPr lang="en-US" sz="2800" b="1" u="sng" dirty="0">
                <a:solidFill>
                  <a:schemeClr val="accent5"/>
                </a:solidFill>
                <a:latin typeface="Arial Black" panose="020B0A04020102020204" pitchFamily="34" charset="0"/>
              </a:rPr>
              <a:t>duhui@uni.coventry.ac.uk</a:t>
            </a:r>
            <a:br>
              <a:rPr lang="en-US" sz="3200" b="1" dirty="0">
                <a:solidFill>
                  <a:schemeClr val="accent5"/>
                </a:solidFill>
                <a:latin typeface="Arial Black" panose="020B0A04020102020204" pitchFamily="34" charset="0"/>
              </a:rPr>
            </a:br>
            <a:r>
              <a:rPr lang="en-US" sz="3200" b="1" dirty="0">
                <a:solidFill>
                  <a:schemeClr val="accent5"/>
                </a:solidFill>
                <a:latin typeface="Arial Black" panose="020B0A04020102020204" pitchFamily="34" charset="0"/>
              </a:rPr>
              <a:t>+447340768876</a:t>
            </a:r>
            <a:endParaRPr lang="en-US" sz="3200" b="1" u="sng" dirty="0">
              <a:solidFill>
                <a:schemeClr val="accent5"/>
              </a:solidFill>
              <a:latin typeface="Arial Black" panose="020B0A04020102020204" pitchFamily="34" charset="0"/>
            </a:endParaRPr>
          </a:p>
        </p:txBody>
      </p:sp>
      <p:pic>
        <p:nvPicPr>
          <p:cNvPr id="4" name="Picture 3" descr="What Is Trade?">
            <a:extLst>
              <a:ext uri="{FF2B5EF4-FFF2-40B4-BE49-F238E27FC236}">
                <a16:creationId xmlns:a16="http://schemas.microsoft.com/office/drawing/2014/main" id="{C0B22C8C-0E81-438A-B911-D979B66BF2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75040" y="4775200"/>
            <a:ext cx="3616960" cy="2082800"/>
          </a:xfrm>
          <a:prstGeom prst="rect">
            <a:avLst/>
          </a:prstGeom>
          <a:noFill/>
          <a:ln>
            <a:noFill/>
          </a:ln>
        </p:spPr>
      </p:pic>
      <p:pic>
        <p:nvPicPr>
          <p:cNvPr id="5" name="Picture 4" descr="TRADE registry">
            <a:extLst>
              <a:ext uri="{FF2B5EF4-FFF2-40B4-BE49-F238E27FC236}">
                <a16:creationId xmlns:a16="http://schemas.microsoft.com/office/drawing/2014/main" id="{BCA89DCD-B747-47B8-8334-5498A9DE04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7480" y="4663441"/>
            <a:ext cx="4150360" cy="1992514"/>
          </a:xfrm>
          <a:prstGeom prst="rect">
            <a:avLst/>
          </a:prstGeom>
          <a:noFill/>
          <a:ln>
            <a:noFill/>
          </a:ln>
        </p:spPr>
      </p:pic>
    </p:spTree>
    <p:extLst>
      <p:ext uri="{BB962C8B-B14F-4D97-AF65-F5344CB8AC3E}">
        <p14:creationId xmlns:p14="http://schemas.microsoft.com/office/powerpoint/2010/main" val="280827598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DB3B16-DB68-8049-F772-7FA5C70454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2725" y="0"/>
            <a:ext cx="5985164" cy="6858000"/>
          </a:xfrm>
          <a:prstGeom prst="rect">
            <a:avLst/>
          </a:prstGeom>
        </p:spPr>
      </p:pic>
      <p:sp>
        <p:nvSpPr>
          <p:cNvPr id="3" name="Rectangle 2"/>
          <p:cNvSpPr/>
          <p:nvPr/>
        </p:nvSpPr>
        <p:spPr>
          <a:xfrm>
            <a:off x="-41565" y="0"/>
            <a:ext cx="4613564" cy="6858000"/>
          </a:xfrm>
          <a:prstGeom prst="rect">
            <a:avLst/>
          </a:prstGeom>
          <a:blipFill dpi="0" rotWithShape="0">
            <a:blip r:embed="rId3"/>
            <a:srcRect/>
            <a:stretch>
              <a:fillRect l="-28000" r="-36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1565" y="0"/>
            <a:ext cx="4613564" cy="6858000"/>
          </a:xfrm>
          <a:prstGeom prst="rect">
            <a:avLst/>
          </a:prstGeom>
          <a:solidFill>
            <a:schemeClr val="accent5">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76001" y="1609566"/>
            <a:ext cx="6636328" cy="38654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US" dirty="0"/>
          </a:p>
        </p:txBody>
      </p:sp>
      <p:sp>
        <p:nvSpPr>
          <p:cNvPr id="6" name="TextBox 5"/>
          <p:cNvSpPr txBox="1"/>
          <p:nvPr/>
        </p:nvSpPr>
        <p:spPr>
          <a:xfrm>
            <a:off x="2047976" y="1837234"/>
            <a:ext cx="9004337" cy="3354765"/>
          </a:xfrm>
          <a:prstGeom prst="rect">
            <a:avLst/>
          </a:prstGeom>
          <a:noFill/>
        </p:spPr>
        <p:txBody>
          <a:bodyPr wrap="square" rtlCol="0">
            <a:spAutoFit/>
          </a:bodyPr>
          <a:lstStyle/>
          <a:p>
            <a:pPr algn="just"/>
            <a:r>
              <a:rPr lang="en-GB" sz="2400" dirty="0">
                <a:latin typeface="Arial" panose="020B0604020202020204" pitchFamily="34" charset="0"/>
                <a:ea typeface="Roboto Medium" panose="02000000000000000000" pitchFamily="2" charset="0"/>
                <a:cs typeface="Arial" panose="020B0604020202020204" pitchFamily="34" charset="0"/>
              </a:rPr>
              <a:t>An artificial intelligent powered, incentive-driven, fintech software solution on the cloud designed for more efficient  equity purchase and repurchase programmes. SidoPay.ai enables the specialist funders (strategic sponsors) and global entrepreneurs/managers to engage in intelligent twin trade of liquid and illiquid ownership portions of funded private companies in small fractions (shares) frequently, privately, securely, and smartly at agreed fixed prices and over a pre-determined medium or long periods.</a:t>
            </a:r>
          </a:p>
          <a:p>
            <a:pPr algn="just"/>
            <a:endParaRPr lang="en-US" sz="2000" dirty="0"/>
          </a:p>
        </p:txBody>
      </p:sp>
      <p:sp>
        <p:nvSpPr>
          <p:cNvPr id="7" name="TextBox 6"/>
          <p:cNvSpPr txBox="1"/>
          <p:nvPr/>
        </p:nvSpPr>
        <p:spPr>
          <a:xfrm>
            <a:off x="9351818" y="4655127"/>
            <a:ext cx="792205" cy="1785104"/>
          </a:xfrm>
          <a:prstGeom prst="rect">
            <a:avLst/>
          </a:prstGeom>
          <a:noFill/>
        </p:spPr>
        <p:txBody>
          <a:bodyPr wrap="none" rtlCol="0">
            <a:spAutoFit/>
          </a:bodyPr>
          <a:lstStyle/>
          <a:p>
            <a:r>
              <a:rPr lang="en-US" sz="11000" dirty="0">
                <a:latin typeface="Roboto Black" panose="02000000000000000000" pitchFamily="2" charset="0"/>
                <a:ea typeface="Roboto Black" panose="02000000000000000000" pitchFamily="2" charset="0"/>
              </a:rPr>
              <a:t>”</a:t>
            </a:r>
          </a:p>
        </p:txBody>
      </p:sp>
      <p:sp>
        <p:nvSpPr>
          <p:cNvPr id="9" name="Rectangle 8"/>
          <p:cNvSpPr/>
          <p:nvPr/>
        </p:nvSpPr>
        <p:spPr>
          <a:xfrm>
            <a:off x="6562725" y="4940212"/>
            <a:ext cx="2349604" cy="607467"/>
          </a:xfrm>
          <a:prstGeom prst="rect">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p:cNvSpPr/>
          <p:nvPr/>
        </p:nvSpPr>
        <p:spPr>
          <a:xfrm>
            <a:off x="11436898" y="6133088"/>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rot="-5400000">
            <a:off x="11687534" y="6292478"/>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1B2DBCF-6AA2-EFDB-920C-877D3DBB4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9" y="820624"/>
            <a:ext cx="3876676" cy="642582"/>
          </a:xfrm>
          <a:prstGeom prst="rect">
            <a:avLst/>
          </a:prstGeom>
        </p:spPr>
      </p:pic>
    </p:spTree>
    <p:extLst>
      <p:ext uri="{BB962C8B-B14F-4D97-AF65-F5344CB8AC3E}">
        <p14:creationId xmlns:p14="http://schemas.microsoft.com/office/powerpoint/2010/main" val="244712254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5416A-AB1B-CA33-2369-1DBA2ECA86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287" y="0"/>
            <a:ext cx="5891784" cy="6858000"/>
          </a:xfrm>
          <a:prstGeom prst="rect">
            <a:avLst/>
          </a:prstGeom>
        </p:spPr>
      </p:pic>
      <p:sp>
        <p:nvSpPr>
          <p:cNvPr id="6" name="Freeform 5"/>
          <p:cNvSpPr/>
          <p:nvPr/>
        </p:nvSpPr>
        <p:spPr>
          <a:xfrm>
            <a:off x="-9940" y="0"/>
            <a:ext cx="7754509" cy="3204250"/>
          </a:xfrm>
          <a:custGeom>
            <a:avLst/>
            <a:gdLst>
              <a:gd name="connsiteX0" fmla="*/ 0 w 6054436"/>
              <a:gd name="connsiteY0" fmla="*/ 0 h 3901102"/>
              <a:gd name="connsiteX1" fmla="*/ 6054436 w 6054436"/>
              <a:gd name="connsiteY1" fmla="*/ 0 h 3901102"/>
              <a:gd name="connsiteX2" fmla="*/ 6054436 w 6054436"/>
              <a:gd name="connsiteY2" fmla="*/ 3024610 h 3901102"/>
              <a:gd name="connsiteX3" fmla="*/ 5177944 w 6054436"/>
              <a:gd name="connsiteY3" fmla="*/ 3901102 h 3901102"/>
              <a:gd name="connsiteX4" fmla="*/ 696382 w 6054436"/>
              <a:gd name="connsiteY4" fmla="*/ 3901102 h 3901102"/>
              <a:gd name="connsiteX5" fmla="*/ 76609 w 6054436"/>
              <a:gd name="connsiteY5" fmla="*/ 3644384 h 3901102"/>
              <a:gd name="connsiteX6" fmla="*/ 0 w 6054436"/>
              <a:gd name="connsiteY6" fmla="*/ 3551533 h 39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4436" h="3901102">
                <a:moveTo>
                  <a:pt x="0" y="0"/>
                </a:moveTo>
                <a:lnTo>
                  <a:pt x="6054436" y="0"/>
                </a:lnTo>
                <a:lnTo>
                  <a:pt x="6054436" y="3024610"/>
                </a:lnTo>
                <a:cubicBezTo>
                  <a:pt x="6054436" y="3508683"/>
                  <a:pt x="5662017" y="3901102"/>
                  <a:pt x="5177944" y="3901102"/>
                </a:cubicBezTo>
                <a:lnTo>
                  <a:pt x="696382" y="3901102"/>
                </a:lnTo>
                <a:cubicBezTo>
                  <a:pt x="454346" y="3901102"/>
                  <a:pt x="235223" y="3802997"/>
                  <a:pt x="76609" y="3644384"/>
                </a:cubicBezTo>
                <a:lnTo>
                  <a:pt x="0" y="355153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305936" y="3204249"/>
            <a:ext cx="6762235" cy="3245869"/>
          </a:xfrm>
          <a:custGeom>
            <a:avLst/>
            <a:gdLst>
              <a:gd name="connsiteX0" fmla="*/ 988311 w 6248400"/>
              <a:gd name="connsiteY0" fmla="*/ 0 h 4253345"/>
              <a:gd name="connsiteX1" fmla="*/ 6041608 w 6248400"/>
              <a:gd name="connsiteY1" fmla="*/ 0 h 4253345"/>
              <a:gd name="connsiteX2" fmla="*/ 6240787 w 6248400"/>
              <a:gd name="connsiteY2" fmla="*/ 20079 h 4253345"/>
              <a:gd name="connsiteX3" fmla="*/ 6248400 w 6248400"/>
              <a:gd name="connsiteY3" fmla="*/ 22037 h 4253345"/>
              <a:gd name="connsiteX4" fmla="*/ 6248400 w 6248400"/>
              <a:gd name="connsiteY4" fmla="*/ 4253345 h 4253345"/>
              <a:gd name="connsiteX5" fmla="*/ 0 w 6248400"/>
              <a:gd name="connsiteY5" fmla="*/ 4253345 h 4253345"/>
              <a:gd name="connsiteX6" fmla="*/ 0 w 6248400"/>
              <a:gd name="connsiteY6" fmla="*/ 988311 h 4253345"/>
              <a:gd name="connsiteX7" fmla="*/ 988311 w 6248400"/>
              <a:gd name="connsiteY7" fmla="*/ 0 h 42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400" h="4253345">
                <a:moveTo>
                  <a:pt x="988311" y="0"/>
                </a:moveTo>
                <a:lnTo>
                  <a:pt x="6041608" y="0"/>
                </a:lnTo>
                <a:cubicBezTo>
                  <a:pt x="6109837" y="0"/>
                  <a:pt x="6176450" y="6914"/>
                  <a:pt x="6240787" y="20079"/>
                </a:cubicBezTo>
                <a:lnTo>
                  <a:pt x="6248400" y="22037"/>
                </a:lnTo>
                <a:lnTo>
                  <a:pt x="6248400" y="4253345"/>
                </a:lnTo>
                <a:lnTo>
                  <a:pt x="0" y="4253345"/>
                </a:lnTo>
                <a:lnTo>
                  <a:pt x="0" y="988311"/>
                </a:lnTo>
                <a:cubicBezTo>
                  <a:pt x="0" y="442482"/>
                  <a:pt x="442482" y="0"/>
                  <a:pt x="988311" y="0"/>
                </a:cubicBezTo>
                <a:close/>
              </a:path>
            </a:pathLst>
          </a:cu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75404" y="3509568"/>
            <a:ext cx="4627419" cy="923330"/>
          </a:xfrm>
          <a:prstGeom prst="rect">
            <a:avLst/>
          </a:prstGeom>
          <a:noFill/>
        </p:spPr>
        <p:txBody>
          <a:bodyPr wrap="square" rtlCol="0">
            <a:spAutoFit/>
          </a:bodyPr>
          <a:lstStyle/>
          <a:p>
            <a:pPr algn="ctr"/>
            <a:r>
              <a:rPr lang="en-US" sz="5400" dirty="0">
                <a:solidFill>
                  <a:schemeClr val="tx1">
                    <a:lumMod val="85000"/>
                    <a:lumOff val="15000"/>
                  </a:schemeClr>
                </a:solidFill>
                <a:latin typeface="Roboto Black" panose="02000000000000000000" pitchFamily="2" charset="0"/>
                <a:ea typeface="Roboto Black" panose="02000000000000000000" pitchFamily="2" charset="0"/>
              </a:rPr>
              <a:t>MISSION</a:t>
            </a:r>
          </a:p>
        </p:txBody>
      </p:sp>
      <p:cxnSp>
        <p:nvCxnSpPr>
          <p:cNvPr id="11" name="Straight Arrow Connector 10"/>
          <p:cNvCxnSpPr/>
          <p:nvPr/>
        </p:nvCxnSpPr>
        <p:spPr>
          <a:xfrm flipV="1">
            <a:off x="3311058" y="3232096"/>
            <a:ext cx="0" cy="393807"/>
          </a:xfrm>
          <a:prstGeom prst="straightConnector1">
            <a:avLst/>
          </a:prstGeom>
          <a:ln w="63500">
            <a:solidFill>
              <a:schemeClr val="accent5">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2" name="TextBox 11"/>
          <p:cNvSpPr txBox="1"/>
          <p:nvPr/>
        </p:nvSpPr>
        <p:spPr>
          <a:xfrm>
            <a:off x="7650611" y="1903151"/>
            <a:ext cx="4627419" cy="923330"/>
          </a:xfrm>
          <a:prstGeom prst="rect">
            <a:avLst/>
          </a:prstGeom>
          <a:noFill/>
        </p:spPr>
        <p:txBody>
          <a:bodyPr wrap="square" rtlCol="0">
            <a:spAutoFit/>
          </a:bodyPr>
          <a:lstStyle/>
          <a:p>
            <a:pPr algn="ctr"/>
            <a:r>
              <a:rPr lang="en-US" sz="5400" dirty="0">
                <a:solidFill>
                  <a:schemeClr val="tx1">
                    <a:lumMod val="85000"/>
                    <a:lumOff val="15000"/>
                  </a:schemeClr>
                </a:solidFill>
                <a:latin typeface="Roboto Black" panose="02000000000000000000" pitchFamily="2" charset="0"/>
                <a:ea typeface="Roboto Black" panose="02000000000000000000" pitchFamily="2" charset="0"/>
              </a:rPr>
              <a:t>GOAL</a:t>
            </a:r>
          </a:p>
        </p:txBody>
      </p:sp>
      <p:cxnSp>
        <p:nvCxnSpPr>
          <p:cNvPr id="13" name="Straight Arrow Connector 12"/>
          <p:cNvCxnSpPr/>
          <p:nvPr/>
        </p:nvCxnSpPr>
        <p:spPr>
          <a:xfrm>
            <a:off x="10059184" y="2748704"/>
            <a:ext cx="0" cy="455545"/>
          </a:xfrm>
          <a:prstGeom prst="straightConnector1">
            <a:avLst/>
          </a:prstGeom>
          <a:ln w="63500">
            <a:solidFill>
              <a:schemeClr val="accent5">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6" name="TextBox 15"/>
          <p:cNvSpPr txBox="1"/>
          <p:nvPr/>
        </p:nvSpPr>
        <p:spPr>
          <a:xfrm>
            <a:off x="7929" y="794853"/>
            <a:ext cx="7680982" cy="1938992"/>
          </a:xfrm>
          <a:prstGeom prst="rect">
            <a:avLst/>
          </a:prstGeom>
          <a:noFill/>
        </p:spPr>
        <p:txBody>
          <a:bodyPr wrap="square" rtlCol="0">
            <a:spAutoFit/>
          </a:bodyPr>
          <a:lstStyle/>
          <a:p>
            <a:r>
              <a:rPr lang="en-GB" sz="24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To improve ownership liquidity and increase tradability of valuable but expensive assets – mainly securities of small private companies funded with catalytic capital – as structured  investments and dedicated to transition to sustainable (green) economy.</a:t>
            </a:r>
            <a:endParaRPr lang="en-US" sz="24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endParaRPr>
          </a:p>
        </p:txBody>
      </p:sp>
      <p:sp>
        <p:nvSpPr>
          <p:cNvPr id="17" name="TextBox 16"/>
          <p:cNvSpPr txBox="1"/>
          <p:nvPr/>
        </p:nvSpPr>
        <p:spPr>
          <a:xfrm>
            <a:off x="6095999" y="3956522"/>
            <a:ext cx="5711684" cy="2308324"/>
          </a:xfrm>
          <a:prstGeom prst="rect">
            <a:avLst/>
          </a:prstGeom>
          <a:noFill/>
        </p:spPr>
        <p:txBody>
          <a:bodyPr wrap="square" rtlCol="0">
            <a:spAutoFit/>
          </a:bodyPr>
          <a:lstStyle/>
          <a:p>
            <a:pPr algn="just"/>
            <a:r>
              <a:rPr lang="en-GB" sz="24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To leverage data, creativity, innovation, incentives, strategy &amp; technology for the intelligent twin trade of ownerships of sustainable (green) private companies regardless of their current sizes, sectors, growth stages, or stations (locations).</a:t>
            </a:r>
          </a:p>
        </p:txBody>
      </p:sp>
      <p:sp>
        <p:nvSpPr>
          <p:cNvPr id="18" name="Oval 17"/>
          <p:cNvSpPr/>
          <p:nvPr/>
        </p:nvSpPr>
        <p:spPr>
          <a:xfrm>
            <a:off x="236871" y="6102433"/>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cxnSpLocks/>
          </p:cNvCxnSpPr>
          <p:nvPr/>
        </p:nvCxnSpPr>
        <p:spPr>
          <a:xfrm rot="-5400000">
            <a:off x="474722" y="6272580"/>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AC0AA27-083F-42CE-9DAF-F0C4227AEB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7265" y="4576868"/>
            <a:ext cx="4351193" cy="1873250"/>
          </a:xfrm>
          <a:prstGeom prst="rect">
            <a:avLst/>
          </a:prstGeom>
          <a:noFill/>
          <a:ln>
            <a:noFill/>
          </a:ln>
        </p:spPr>
      </p:pic>
    </p:spTree>
    <p:extLst>
      <p:ext uri="{BB962C8B-B14F-4D97-AF65-F5344CB8AC3E}">
        <p14:creationId xmlns:p14="http://schemas.microsoft.com/office/powerpoint/2010/main" val="392454578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CA541E-231B-87E0-610F-9C5E31A1A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3906982" cy="6858000"/>
          </a:xfrm>
          <a:prstGeom prst="rect">
            <a:avLst/>
          </a:prstGeom>
        </p:spPr>
      </p:pic>
      <p:sp>
        <p:nvSpPr>
          <p:cNvPr id="4" name="Rectangle 3"/>
          <p:cNvSpPr/>
          <p:nvPr/>
        </p:nvSpPr>
        <p:spPr>
          <a:xfrm>
            <a:off x="7612103" y="-69574"/>
            <a:ext cx="4613564" cy="6858000"/>
          </a:xfrm>
          <a:prstGeom prst="rect">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0496" y="473148"/>
            <a:ext cx="7141729" cy="928255"/>
          </a:xfrm>
        </p:spPr>
        <p:txBody>
          <a:bodyPr>
            <a:noAutofit/>
          </a:bodyPr>
          <a:lstStyle/>
          <a:p>
            <a:r>
              <a:rPr lang="en-US" sz="4800" dirty="0">
                <a:solidFill>
                  <a:srgbClr val="0768B9"/>
                </a:solidFill>
                <a:latin typeface="Roboto Black" panose="02000000000000000000" pitchFamily="2" charset="0"/>
                <a:ea typeface="Roboto Black" panose="02000000000000000000" pitchFamily="2" charset="0"/>
              </a:rPr>
              <a:t>Big &amp; Complex Problems</a:t>
            </a:r>
          </a:p>
        </p:txBody>
      </p:sp>
      <p:sp>
        <p:nvSpPr>
          <p:cNvPr id="6" name="TextBox 5"/>
          <p:cNvSpPr txBox="1"/>
          <p:nvPr/>
        </p:nvSpPr>
        <p:spPr>
          <a:xfrm>
            <a:off x="96240" y="2330612"/>
            <a:ext cx="7141729" cy="3693319"/>
          </a:xfrm>
          <a:prstGeom prst="rect">
            <a:avLst/>
          </a:prstGeom>
          <a:noFill/>
        </p:spPr>
        <p:txBody>
          <a:bodyPr wrap="square" rtlCol="0">
            <a:spAutoFit/>
          </a:bodyPr>
          <a:lstStyle/>
          <a:p>
            <a:r>
              <a:rPr lang="en-GB" sz="24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One billion potential buyers worldwide lack opportunity to plan, prepare, purchase, pay, &amp; own some expensive but valuable revenue producing or income generating assets.</a:t>
            </a:r>
          </a:p>
          <a:p>
            <a:endParaRPr lang="en-GB" sz="24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endParaRPr>
          </a:p>
          <a:p>
            <a:r>
              <a:rPr lang="en-GB" sz="2400" dirty="0">
                <a:solidFill>
                  <a:schemeClr val="tx1">
                    <a:lumMod val="85000"/>
                    <a:lumOff val="15000"/>
                  </a:schemeClr>
                </a:solidFill>
                <a:latin typeface="Arial" panose="020B0604020202020204" pitchFamily="34" charset="0"/>
                <a:ea typeface="Roboto Medium" panose="02000000000000000000" pitchFamily="2" charset="0"/>
                <a:cs typeface="Arial" panose="020B0604020202020204" pitchFamily="34" charset="0"/>
              </a:rPr>
              <a:t>These are economically active but disadvantaged, low-income entrepreneurs/managers &amp; their employees of working age between 15 and 50 years &amp; customers.</a:t>
            </a:r>
          </a:p>
          <a:p>
            <a:endParaRPr lang="en-US" dirty="0"/>
          </a:p>
        </p:txBody>
      </p:sp>
      <p:sp>
        <p:nvSpPr>
          <p:cNvPr id="7" name="TextBox 6"/>
          <p:cNvSpPr txBox="1"/>
          <p:nvPr/>
        </p:nvSpPr>
        <p:spPr>
          <a:xfrm>
            <a:off x="96240" y="1874551"/>
            <a:ext cx="4340887" cy="523220"/>
          </a:xfrm>
          <a:prstGeom prst="rect">
            <a:avLst/>
          </a:prstGeom>
          <a:noFill/>
        </p:spPr>
        <p:txBody>
          <a:bodyPr wrap="square" rtlCol="0">
            <a:spAutoFit/>
          </a:bodyPr>
          <a:lstStyle/>
          <a:p>
            <a:pPr algn="ctr"/>
            <a:r>
              <a:rPr lang="en-US" sz="2800" dirty="0">
                <a:solidFill>
                  <a:srgbClr val="00B050"/>
                </a:solidFill>
                <a:latin typeface="Roboto Black" panose="02000000000000000000" pitchFamily="2" charset="0"/>
                <a:ea typeface="Roboto Black" panose="02000000000000000000" pitchFamily="2" charset="0"/>
              </a:rPr>
              <a:t>One Billion Buyers</a:t>
            </a:r>
          </a:p>
        </p:txBody>
      </p:sp>
      <p:sp>
        <p:nvSpPr>
          <p:cNvPr id="8" name="Rectangle 7"/>
          <p:cNvSpPr/>
          <p:nvPr/>
        </p:nvSpPr>
        <p:spPr>
          <a:xfrm>
            <a:off x="7612103" y="1680533"/>
            <a:ext cx="4593686" cy="3496933"/>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1668" y="6102433"/>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rot="-5400000">
            <a:off x="810620" y="6275545"/>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BBD8A03-F968-4AE9-B2D5-704F565E24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70420" y="5472485"/>
            <a:ext cx="4721805" cy="1315941"/>
          </a:xfrm>
          <a:prstGeom prst="rect">
            <a:avLst/>
          </a:prstGeom>
          <a:noFill/>
          <a:ln>
            <a:noFill/>
          </a:ln>
        </p:spPr>
      </p:pic>
    </p:spTree>
    <p:extLst>
      <p:ext uri="{BB962C8B-B14F-4D97-AF65-F5344CB8AC3E}">
        <p14:creationId xmlns:p14="http://schemas.microsoft.com/office/powerpoint/2010/main" val="236320550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ECF81D-6BBE-22F6-F664-126B116443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375" y="0"/>
            <a:ext cx="7839625" cy="6858000"/>
          </a:xfrm>
          <a:prstGeom prst="rect">
            <a:avLst/>
          </a:prstGeom>
        </p:spPr>
      </p:pic>
      <p:sp>
        <p:nvSpPr>
          <p:cNvPr id="2" name="Title 1"/>
          <p:cNvSpPr>
            <a:spLocks noGrp="1"/>
          </p:cNvSpPr>
          <p:nvPr>
            <p:ph type="title"/>
          </p:nvPr>
        </p:nvSpPr>
        <p:spPr>
          <a:xfrm>
            <a:off x="440073" y="465803"/>
            <a:ext cx="10515600" cy="620047"/>
          </a:xfrm>
        </p:spPr>
        <p:txBody>
          <a:bodyPr>
            <a:normAutofit fontScale="90000"/>
          </a:bodyPr>
          <a:lstStyle/>
          <a:p>
            <a:r>
              <a:rPr lang="en-US" sz="4800" dirty="0">
                <a:solidFill>
                  <a:srgbClr val="0768B9"/>
                </a:solidFill>
                <a:latin typeface="Roboto Black" panose="02000000000000000000" pitchFamily="2" charset="0"/>
                <a:ea typeface="Roboto Black" panose="02000000000000000000" pitchFamily="2" charset="0"/>
              </a:rPr>
              <a:t>Root-Cause Problems</a:t>
            </a:r>
          </a:p>
        </p:txBody>
      </p:sp>
      <p:sp>
        <p:nvSpPr>
          <p:cNvPr id="3" name="Oval 2"/>
          <p:cNvSpPr/>
          <p:nvPr/>
        </p:nvSpPr>
        <p:spPr>
          <a:xfrm>
            <a:off x="540088" y="6102433"/>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cxnSpLocks/>
          </p:cNvCxnSpPr>
          <p:nvPr/>
        </p:nvCxnSpPr>
        <p:spPr>
          <a:xfrm rot="-5400000">
            <a:off x="794972" y="6275545"/>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0072" y="1736828"/>
            <a:ext cx="10913727" cy="4135235"/>
          </a:xfrm>
          <a:prstGeom prst="rect">
            <a:avLst/>
          </a:prstGeom>
          <a:noFill/>
        </p:spPr>
        <p:txBody>
          <a:bodyPr wrap="square" rtlCol="0">
            <a:spAutoFit/>
          </a:bodyPr>
          <a:lstStyle/>
          <a:p>
            <a:pPr algn="just">
              <a:lnSpc>
                <a:spcPct val="115000"/>
              </a:lnSpc>
              <a:spcAft>
                <a:spcPts val="1000"/>
              </a:spcAft>
            </a:pPr>
            <a:r>
              <a:rPr lang="en-GB" sz="2400" b="1" dirty="0">
                <a:latin typeface="Arial" panose="020B0604020202020204" pitchFamily="34" charset="0"/>
                <a:ea typeface="Roboto Medium" panose="02000000000000000000" pitchFamily="2" charset="0"/>
                <a:cs typeface="Arial" panose="020B0604020202020204" pitchFamily="34" charset="0"/>
              </a:rPr>
              <a:t>Problem of illiquidity </a:t>
            </a:r>
            <a:r>
              <a:rPr lang="en-GB" sz="2400" dirty="0">
                <a:latin typeface="Arial" panose="020B0604020202020204" pitchFamily="34" charset="0"/>
                <a:ea typeface="Roboto Medium" panose="02000000000000000000" pitchFamily="2" charset="0"/>
                <a:cs typeface="Arial" panose="020B0604020202020204" pitchFamily="34" charset="0"/>
              </a:rPr>
              <a:t>– Micro/small private companies are highly illiquid and thus difficult for funders to enter (invest) and exit (divest).</a:t>
            </a:r>
          </a:p>
          <a:p>
            <a:pPr algn="just">
              <a:lnSpc>
                <a:spcPct val="115000"/>
              </a:lnSpc>
              <a:spcAft>
                <a:spcPts val="1000"/>
              </a:spcAft>
            </a:pPr>
            <a:r>
              <a:rPr lang="en-GB" sz="2400" b="1" dirty="0">
                <a:latin typeface="Arial" panose="020B0604020202020204" pitchFamily="34" charset="0"/>
                <a:ea typeface="Roboto Medium" panose="02000000000000000000" pitchFamily="2" charset="0"/>
                <a:cs typeface="Arial" panose="020B0604020202020204" pitchFamily="34" charset="0"/>
              </a:rPr>
              <a:t>Problem with money </a:t>
            </a:r>
            <a:r>
              <a:rPr lang="en-GB" sz="2400" dirty="0">
                <a:latin typeface="Arial" panose="020B0604020202020204" pitchFamily="34" charset="0"/>
                <a:ea typeface="Roboto Medium" panose="02000000000000000000" pitchFamily="2" charset="0"/>
                <a:cs typeface="Arial" panose="020B0604020202020204" pitchFamily="34" charset="0"/>
              </a:rPr>
              <a:t>– equity finance supply and demand gap faced by most entrepreneurs/managers and their funders – leading to the deepening of global economic inequality – including wealth gap, unemployment, income gap, digital and financial exclusions.</a:t>
            </a:r>
          </a:p>
          <a:p>
            <a:pPr algn="just">
              <a:lnSpc>
                <a:spcPct val="115000"/>
              </a:lnSpc>
              <a:spcAft>
                <a:spcPts val="1000"/>
              </a:spcAft>
            </a:pPr>
            <a:r>
              <a:rPr lang="en-GB" sz="2400" b="1" dirty="0">
                <a:latin typeface="Arial" panose="020B0604020202020204" pitchFamily="34" charset="0"/>
                <a:ea typeface="Roboto Medium" panose="02000000000000000000" pitchFamily="2" charset="0"/>
                <a:cs typeface="Arial" panose="020B0604020202020204" pitchFamily="34" charset="0"/>
              </a:rPr>
              <a:t>Problem with trade </a:t>
            </a:r>
            <a:r>
              <a:rPr lang="en-GB" sz="2400" dirty="0">
                <a:latin typeface="Arial" panose="020B0604020202020204" pitchFamily="34" charset="0"/>
                <a:ea typeface="Roboto Medium" panose="02000000000000000000" pitchFamily="2" charset="0"/>
                <a:cs typeface="Arial" panose="020B0604020202020204" pitchFamily="34" charset="0"/>
              </a:rPr>
              <a:t>– inability to buy &amp; sell valuable assets (private companies in small fractions (shares) due to associated issues of illiquidity and high risk - leading to a widening and worsening worldwide wealth gap. </a:t>
            </a:r>
          </a:p>
        </p:txBody>
      </p:sp>
      <p:pic>
        <p:nvPicPr>
          <p:cNvPr id="8" name="Picture 7" descr="Trade (@tradecoffeeco) / Twitter">
            <a:extLst>
              <a:ext uri="{FF2B5EF4-FFF2-40B4-BE49-F238E27FC236}">
                <a16:creationId xmlns:a16="http://schemas.microsoft.com/office/drawing/2014/main" id="{43B168E9-4EEC-489F-902F-12292B4E1C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10475" y="5878987"/>
            <a:ext cx="4297045" cy="1190807"/>
          </a:xfrm>
          <a:prstGeom prst="rect">
            <a:avLst/>
          </a:prstGeom>
          <a:noFill/>
          <a:ln>
            <a:noFill/>
          </a:ln>
        </p:spPr>
      </p:pic>
    </p:spTree>
    <p:extLst>
      <p:ext uri="{BB962C8B-B14F-4D97-AF65-F5344CB8AC3E}">
        <p14:creationId xmlns:p14="http://schemas.microsoft.com/office/powerpoint/2010/main" val="228295297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550" y="106599"/>
            <a:ext cx="4526027" cy="1014788"/>
          </a:xfrm>
        </p:spPr>
        <p:txBody>
          <a:bodyPr>
            <a:normAutofit/>
          </a:bodyPr>
          <a:lstStyle/>
          <a:p>
            <a:r>
              <a:rPr lang="en-GB" sz="4800" b="1" dirty="0">
                <a:solidFill>
                  <a:srgbClr val="002060"/>
                </a:solidFill>
                <a:latin typeface="Roboto Black" panose="02000000000000000000" pitchFamily="2" charset="0"/>
                <a:ea typeface="Roboto Black" panose="02000000000000000000" pitchFamily="2" charset="0"/>
              </a:rPr>
              <a:t>Solution 1</a:t>
            </a:r>
            <a:endParaRPr lang="en-US" sz="4800" dirty="0">
              <a:solidFill>
                <a:srgbClr val="002060"/>
              </a:solidFill>
              <a:latin typeface="Roboto Black" panose="02000000000000000000" pitchFamily="2" charset="0"/>
              <a:ea typeface="Roboto Black" panose="02000000000000000000" pitchFamily="2" charset="0"/>
            </a:endParaRPr>
          </a:p>
        </p:txBody>
      </p:sp>
      <p:sp>
        <p:nvSpPr>
          <p:cNvPr id="3" name="Title 1"/>
          <p:cNvSpPr txBox="1">
            <a:spLocks/>
          </p:cNvSpPr>
          <p:nvPr/>
        </p:nvSpPr>
        <p:spPr>
          <a:xfrm>
            <a:off x="338919" y="796594"/>
            <a:ext cx="6959138" cy="1014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accent6">
                    <a:lumMod val="75000"/>
                  </a:schemeClr>
                </a:solidFill>
                <a:latin typeface="Roboto Medium" panose="02000000000000000000" pitchFamily="2" charset="0"/>
                <a:ea typeface="Roboto Medium" panose="02000000000000000000" pitchFamily="2" charset="0"/>
              </a:rPr>
              <a:t>Creative, flexible structured finance - as Tripartite Catalytic Capital</a:t>
            </a:r>
            <a:endParaRPr lang="en-US" sz="2800" dirty="0">
              <a:solidFill>
                <a:schemeClr val="accent6">
                  <a:lumMod val="75000"/>
                </a:schemeClr>
              </a:solidFill>
              <a:latin typeface="Roboto Medium" panose="02000000000000000000" pitchFamily="2" charset="0"/>
              <a:ea typeface="Roboto Medium" panose="02000000000000000000" pitchFamily="2" charset="0"/>
            </a:endParaRPr>
          </a:p>
        </p:txBody>
      </p:sp>
      <p:sp>
        <p:nvSpPr>
          <p:cNvPr id="6" name="Freeform 5"/>
          <p:cNvSpPr/>
          <p:nvPr/>
        </p:nvSpPr>
        <p:spPr>
          <a:xfrm>
            <a:off x="7718779" y="0"/>
            <a:ext cx="4473222" cy="6858000"/>
          </a:xfrm>
          <a:custGeom>
            <a:avLst/>
            <a:gdLst>
              <a:gd name="connsiteX0" fmla="*/ 3306508 w 6900189"/>
              <a:gd name="connsiteY0" fmla="*/ 0 h 6858000"/>
              <a:gd name="connsiteX1" fmla="*/ 6900189 w 6900189"/>
              <a:gd name="connsiteY1" fmla="*/ 0 h 6858000"/>
              <a:gd name="connsiteX2" fmla="*/ 6900189 w 6900189"/>
              <a:gd name="connsiteY2" fmla="*/ 6858000 h 6858000"/>
              <a:gd name="connsiteX3" fmla="*/ 2756664 w 6900189"/>
              <a:gd name="connsiteY3" fmla="*/ 6858000 h 6858000"/>
              <a:gd name="connsiteX4" fmla="*/ 280612 w 6900189"/>
              <a:gd name="connsiteY4" fmla="*/ 4375217 h 6858000"/>
              <a:gd name="connsiteX5" fmla="*/ 282457 w 6900189"/>
              <a:gd name="connsiteY5" fmla="*/ 30158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0189" h="6858000">
                <a:moveTo>
                  <a:pt x="3306508" y="0"/>
                </a:moveTo>
                <a:lnTo>
                  <a:pt x="6900189" y="0"/>
                </a:lnTo>
                <a:lnTo>
                  <a:pt x="6900189" y="6858000"/>
                </a:lnTo>
                <a:lnTo>
                  <a:pt x="2756664" y="6858000"/>
                </a:lnTo>
                <a:lnTo>
                  <a:pt x="280612" y="4375217"/>
                </a:lnTo>
                <a:cubicBezTo>
                  <a:pt x="-94256" y="3999329"/>
                  <a:pt x="-93430" y="3390720"/>
                  <a:pt x="282457" y="3015852"/>
                </a:cubicBezTo>
                <a:close/>
              </a:path>
            </a:pathLst>
          </a:custGeom>
          <a:blipFill dpi="0" rotWithShape="0">
            <a:blip r:embed="rId2"/>
            <a:srcRect/>
            <a:stretch>
              <a:fillRect l="-6000" r="-5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181010" y="457200"/>
            <a:ext cx="5010990" cy="6400800"/>
          </a:xfrm>
          <a:custGeom>
            <a:avLst/>
            <a:gdLst>
              <a:gd name="connsiteX0" fmla="*/ 3306508 w 6900189"/>
              <a:gd name="connsiteY0" fmla="*/ 0 h 6858000"/>
              <a:gd name="connsiteX1" fmla="*/ 6900189 w 6900189"/>
              <a:gd name="connsiteY1" fmla="*/ 0 h 6858000"/>
              <a:gd name="connsiteX2" fmla="*/ 6900189 w 6900189"/>
              <a:gd name="connsiteY2" fmla="*/ 6858000 h 6858000"/>
              <a:gd name="connsiteX3" fmla="*/ 2756664 w 6900189"/>
              <a:gd name="connsiteY3" fmla="*/ 6858000 h 6858000"/>
              <a:gd name="connsiteX4" fmla="*/ 280612 w 6900189"/>
              <a:gd name="connsiteY4" fmla="*/ 4375217 h 6858000"/>
              <a:gd name="connsiteX5" fmla="*/ 282457 w 6900189"/>
              <a:gd name="connsiteY5" fmla="*/ 30158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0189" h="6858000">
                <a:moveTo>
                  <a:pt x="3306508" y="0"/>
                </a:moveTo>
                <a:lnTo>
                  <a:pt x="6900189" y="0"/>
                </a:lnTo>
                <a:lnTo>
                  <a:pt x="6900189" y="6858000"/>
                </a:lnTo>
                <a:lnTo>
                  <a:pt x="2756664" y="6858000"/>
                </a:lnTo>
                <a:lnTo>
                  <a:pt x="280612" y="4375217"/>
                </a:lnTo>
                <a:cubicBezTo>
                  <a:pt x="-94256" y="3999329"/>
                  <a:pt x="-93430" y="3390720"/>
                  <a:pt x="282457" y="3015852"/>
                </a:cubicBezTo>
                <a:close/>
              </a:path>
            </a:pathLst>
          </a:custGeom>
          <a:solidFill>
            <a:schemeClr val="accent5">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8919" y="6102433"/>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rot="-5400000">
            <a:off x="579735" y="6275545"/>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rot="5400000">
            <a:off x="361957" y="2105271"/>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8001" y="1971124"/>
            <a:ext cx="7361560" cy="1015663"/>
          </a:xfrm>
          <a:prstGeom prst="rect">
            <a:avLst/>
          </a:prstGeom>
          <a:noFill/>
        </p:spPr>
        <p:txBody>
          <a:bodyPr wrap="square" rtlCol="0">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Flexible structured finance existing as Tripartite catalytic capital integrating the best features of grant, debt, and equity-based finance.</a:t>
            </a:r>
            <a:endParaRPr lang="en-US" sz="2000" dirty="0">
              <a:latin typeface="Arial" panose="020B0604020202020204" pitchFamily="34" charset="0"/>
              <a:ea typeface="Roboto Medium" panose="02000000000000000000" pitchFamily="2" charset="0"/>
              <a:cs typeface="Arial" panose="020B0604020202020204" pitchFamily="34" charset="0"/>
            </a:endParaRPr>
          </a:p>
        </p:txBody>
      </p:sp>
      <p:sp>
        <p:nvSpPr>
          <p:cNvPr id="12" name="Isosceles Triangle 11"/>
          <p:cNvSpPr/>
          <p:nvPr/>
        </p:nvSpPr>
        <p:spPr>
          <a:xfrm rot="5400000">
            <a:off x="361957" y="3327312"/>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933" y="2965176"/>
            <a:ext cx="7098908" cy="1015663"/>
          </a:xfrm>
          <a:prstGeom prst="rect">
            <a:avLst/>
          </a:prstGeom>
          <a:noFill/>
        </p:spPr>
        <p:txBody>
          <a:bodyPr wrap="square" rtlCol="0">
            <a:spAutoFit/>
          </a:bodyPr>
          <a:lstStyle/>
          <a:p>
            <a:pPr algn="just"/>
            <a:r>
              <a:rPr lang="en-GB" sz="2000" dirty="0">
                <a:latin typeface="Arial" panose="020B0604020202020204" pitchFamily="34" charset="0"/>
                <a:ea typeface="Roboto Medium" panose="02000000000000000000" pitchFamily="2" charset="0"/>
                <a:cs typeface="Arial" panose="020B0604020202020204" pitchFamily="34" charset="0"/>
              </a:rPr>
              <a:t>Provided by strategic sponsors (funders) willing to engage in twin trade &amp; exchange of liquid and illiquid ownerships of funded private companies with entrepreneurs.</a:t>
            </a:r>
          </a:p>
        </p:txBody>
      </p:sp>
      <p:sp>
        <p:nvSpPr>
          <p:cNvPr id="14" name="Isosceles Triangle 13"/>
          <p:cNvSpPr/>
          <p:nvPr/>
        </p:nvSpPr>
        <p:spPr>
          <a:xfrm rot="5400000">
            <a:off x="361956" y="4576651"/>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8000" y="4442504"/>
            <a:ext cx="7098907" cy="1015663"/>
          </a:xfrm>
          <a:prstGeom prst="rect">
            <a:avLst/>
          </a:prstGeom>
          <a:noFill/>
        </p:spPr>
        <p:txBody>
          <a:bodyPr wrap="square" rtlCol="0">
            <a:spAutoFit/>
          </a:bodyPr>
          <a:lstStyle/>
          <a:p>
            <a:pPr algn="just"/>
            <a:r>
              <a:rPr lang="en-GB" sz="2000" dirty="0">
                <a:latin typeface="Arial" panose="020B0604020202020204" pitchFamily="34" charset="0"/>
                <a:ea typeface="Roboto Medium" panose="02000000000000000000" pitchFamily="2" charset="0"/>
                <a:cs typeface="Arial" panose="020B0604020202020204" pitchFamily="34" charset="0"/>
              </a:rPr>
              <a:t>Prepares entrepreneurs/managers to achieve investment readiness to attract follow-on debt and equity-based finance from traditional investors &amp; creditors, respectively.</a:t>
            </a:r>
          </a:p>
        </p:txBody>
      </p:sp>
      <p:pic>
        <p:nvPicPr>
          <p:cNvPr id="16" name="Picture 15">
            <a:extLst>
              <a:ext uri="{FF2B5EF4-FFF2-40B4-BE49-F238E27FC236}">
                <a16:creationId xmlns:a16="http://schemas.microsoft.com/office/drawing/2014/main" id="{4A50B033-D52C-40F7-B1E1-389BD39C5F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30440" y="5657671"/>
            <a:ext cx="7361560" cy="1200329"/>
          </a:xfrm>
          <a:prstGeom prst="rect">
            <a:avLst/>
          </a:prstGeom>
          <a:noFill/>
          <a:ln>
            <a:noFill/>
          </a:ln>
        </p:spPr>
      </p:pic>
    </p:spTree>
    <p:extLst>
      <p:ext uri="{BB962C8B-B14F-4D97-AF65-F5344CB8AC3E}">
        <p14:creationId xmlns:p14="http://schemas.microsoft.com/office/powerpoint/2010/main" val="161991025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88E5C-3F71-0304-0110-2CED5C5E8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6798"/>
            <a:ext cx="5337478" cy="6858000"/>
          </a:xfrm>
          <a:prstGeom prst="rect">
            <a:avLst/>
          </a:prstGeom>
        </p:spPr>
      </p:pic>
      <p:sp>
        <p:nvSpPr>
          <p:cNvPr id="2" name="Title 1"/>
          <p:cNvSpPr>
            <a:spLocks noGrp="1"/>
          </p:cNvSpPr>
          <p:nvPr>
            <p:ph type="title"/>
          </p:nvPr>
        </p:nvSpPr>
        <p:spPr>
          <a:xfrm>
            <a:off x="2299468" y="175855"/>
            <a:ext cx="4376769" cy="825068"/>
          </a:xfrm>
        </p:spPr>
        <p:txBody>
          <a:bodyPr>
            <a:normAutofit/>
          </a:bodyPr>
          <a:lstStyle/>
          <a:p>
            <a:r>
              <a:rPr lang="en-GB" sz="4800" b="1" dirty="0">
                <a:solidFill>
                  <a:srgbClr val="002060"/>
                </a:solidFill>
                <a:latin typeface="Roboto Black" panose="02000000000000000000" pitchFamily="2" charset="0"/>
                <a:ea typeface="Roboto Black" panose="02000000000000000000" pitchFamily="2" charset="0"/>
              </a:rPr>
              <a:t>Solution 2</a:t>
            </a:r>
            <a:endParaRPr lang="en-US" sz="4800" dirty="0">
              <a:solidFill>
                <a:srgbClr val="002060"/>
              </a:solidFill>
              <a:latin typeface="Roboto Black" panose="02000000000000000000" pitchFamily="2" charset="0"/>
              <a:ea typeface="Roboto Black" panose="02000000000000000000" pitchFamily="2" charset="0"/>
            </a:endParaRPr>
          </a:p>
        </p:txBody>
      </p:sp>
      <p:sp>
        <p:nvSpPr>
          <p:cNvPr id="3" name="Title 1"/>
          <p:cNvSpPr txBox="1">
            <a:spLocks/>
          </p:cNvSpPr>
          <p:nvPr/>
        </p:nvSpPr>
        <p:spPr>
          <a:xfrm>
            <a:off x="338919" y="961772"/>
            <a:ext cx="6959138" cy="1014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B050"/>
                </a:solidFill>
                <a:latin typeface="Roboto Medium" panose="02000000000000000000" pitchFamily="2" charset="0"/>
                <a:ea typeface="Roboto Medium" panose="02000000000000000000" pitchFamily="2" charset="0"/>
              </a:rPr>
              <a:t>Innovative Ownership  – </a:t>
            </a:r>
            <a:br>
              <a:rPr lang="en-GB" sz="2800" b="1" dirty="0">
                <a:solidFill>
                  <a:srgbClr val="00B050"/>
                </a:solidFill>
                <a:latin typeface="Roboto Medium" panose="02000000000000000000" pitchFamily="2" charset="0"/>
                <a:ea typeface="Roboto Medium" panose="02000000000000000000" pitchFamily="2" charset="0"/>
              </a:rPr>
            </a:br>
            <a:r>
              <a:rPr lang="en-GB" sz="2800" b="1" dirty="0">
                <a:solidFill>
                  <a:srgbClr val="00B050"/>
                </a:solidFill>
                <a:latin typeface="Roboto Medium" panose="02000000000000000000" pitchFamily="2" charset="0"/>
                <a:ea typeface="Roboto Medium" panose="02000000000000000000" pitchFamily="2" charset="0"/>
              </a:rPr>
              <a:t>Liquid and illiquid ownership portions</a:t>
            </a:r>
            <a:endParaRPr lang="en-US" sz="2800" dirty="0">
              <a:solidFill>
                <a:srgbClr val="00B050"/>
              </a:solidFill>
              <a:latin typeface="Roboto Medium" panose="02000000000000000000" pitchFamily="2" charset="0"/>
              <a:ea typeface="Roboto Medium" panose="02000000000000000000" pitchFamily="2" charset="0"/>
            </a:endParaRPr>
          </a:p>
        </p:txBody>
      </p:sp>
      <p:sp>
        <p:nvSpPr>
          <p:cNvPr id="6" name="Freeform 5"/>
          <p:cNvSpPr/>
          <p:nvPr/>
        </p:nvSpPr>
        <p:spPr>
          <a:xfrm>
            <a:off x="7936058" y="0"/>
            <a:ext cx="4255941" cy="6858000"/>
          </a:xfrm>
          <a:custGeom>
            <a:avLst/>
            <a:gdLst>
              <a:gd name="connsiteX0" fmla="*/ 3306508 w 6900189"/>
              <a:gd name="connsiteY0" fmla="*/ 0 h 6858000"/>
              <a:gd name="connsiteX1" fmla="*/ 6900189 w 6900189"/>
              <a:gd name="connsiteY1" fmla="*/ 0 h 6858000"/>
              <a:gd name="connsiteX2" fmla="*/ 6900189 w 6900189"/>
              <a:gd name="connsiteY2" fmla="*/ 6858000 h 6858000"/>
              <a:gd name="connsiteX3" fmla="*/ 2756664 w 6900189"/>
              <a:gd name="connsiteY3" fmla="*/ 6858000 h 6858000"/>
              <a:gd name="connsiteX4" fmla="*/ 280612 w 6900189"/>
              <a:gd name="connsiteY4" fmla="*/ 4375217 h 6858000"/>
              <a:gd name="connsiteX5" fmla="*/ 282457 w 6900189"/>
              <a:gd name="connsiteY5" fmla="*/ 30158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0189" h="6858000">
                <a:moveTo>
                  <a:pt x="3306508" y="0"/>
                </a:moveTo>
                <a:lnTo>
                  <a:pt x="6900189" y="0"/>
                </a:lnTo>
                <a:lnTo>
                  <a:pt x="6900189" y="6858000"/>
                </a:lnTo>
                <a:lnTo>
                  <a:pt x="2756664" y="6858000"/>
                </a:lnTo>
                <a:lnTo>
                  <a:pt x="280612" y="4375217"/>
                </a:lnTo>
                <a:cubicBezTo>
                  <a:pt x="-94256" y="3999329"/>
                  <a:pt x="-93430" y="3390720"/>
                  <a:pt x="282457" y="3015852"/>
                </a:cubicBezTo>
                <a:close/>
              </a:path>
            </a:pathLst>
          </a:custGeom>
          <a:blipFill dpi="0" rotWithShape="0">
            <a:blip r:embed="rId3"/>
            <a:srcRect/>
            <a:stretch>
              <a:fillRect l="-6000" r="-5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694519" y="0"/>
            <a:ext cx="4497482" cy="6858000"/>
          </a:xfrm>
          <a:custGeom>
            <a:avLst/>
            <a:gdLst>
              <a:gd name="connsiteX0" fmla="*/ 3306508 w 6900189"/>
              <a:gd name="connsiteY0" fmla="*/ 0 h 6858000"/>
              <a:gd name="connsiteX1" fmla="*/ 6900189 w 6900189"/>
              <a:gd name="connsiteY1" fmla="*/ 0 h 6858000"/>
              <a:gd name="connsiteX2" fmla="*/ 6900189 w 6900189"/>
              <a:gd name="connsiteY2" fmla="*/ 6858000 h 6858000"/>
              <a:gd name="connsiteX3" fmla="*/ 2756664 w 6900189"/>
              <a:gd name="connsiteY3" fmla="*/ 6858000 h 6858000"/>
              <a:gd name="connsiteX4" fmla="*/ 280612 w 6900189"/>
              <a:gd name="connsiteY4" fmla="*/ 4375217 h 6858000"/>
              <a:gd name="connsiteX5" fmla="*/ 282457 w 6900189"/>
              <a:gd name="connsiteY5" fmla="*/ 30158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0189" h="6858000">
                <a:moveTo>
                  <a:pt x="3306508" y="0"/>
                </a:moveTo>
                <a:lnTo>
                  <a:pt x="6900189" y="0"/>
                </a:lnTo>
                <a:lnTo>
                  <a:pt x="6900189" y="6858000"/>
                </a:lnTo>
                <a:lnTo>
                  <a:pt x="2756664" y="6858000"/>
                </a:lnTo>
                <a:lnTo>
                  <a:pt x="280612" y="4375217"/>
                </a:lnTo>
                <a:cubicBezTo>
                  <a:pt x="-94256" y="3999329"/>
                  <a:pt x="-93430" y="3390720"/>
                  <a:pt x="282457" y="3015852"/>
                </a:cubicBezTo>
                <a:close/>
              </a:path>
            </a:pathLst>
          </a:custGeom>
          <a:solidFill>
            <a:schemeClr val="accent5">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8919" y="6102433"/>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rot="-5400000">
            <a:off x="579735" y="6275545"/>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rot="5400000">
            <a:off x="361957" y="2105271"/>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8001" y="1971124"/>
            <a:ext cx="6660055" cy="1292662"/>
          </a:xfrm>
          <a:prstGeom prst="rect">
            <a:avLst/>
          </a:prstGeom>
          <a:noFill/>
        </p:spPr>
        <p:txBody>
          <a:bodyPr wrap="square" rtlCol="0">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Binary ownership model – liquid and illiquid with features &amp; functionalities of SIDO (Simultaneous Increasing &amp; Decreasing Ownership) system.</a:t>
            </a:r>
          </a:p>
          <a:p>
            <a:endParaRPr lang="en-GB" dirty="0">
              <a:latin typeface="Roboto Medium" panose="02000000000000000000" pitchFamily="2" charset="0"/>
              <a:ea typeface="Roboto Medium" panose="02000000000000000000" pitchFamily="2" charset="0"/>
              <a:cs typeface="Arial" panose="020B0604020202020204" pitchFamily="34" charset="0"/>
            </a:endParaRPr>
          </a:p>
        </p:txBody>
      </p:sp>
      <p:sp>
        <p:nvSpPr>
          <p:cNvPr id="12" name="Isosceles Triangle 11"/>
          <p:cNvSpPr/>
          <p:nvPr/>
        </p:nvSpPr>
        <p:spPr>
          <a:xfrm rot="5400000">
            <a:off x="361957" y="3327312"/>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8002" y="3193165"/>
            <a:ext cx="6959136" cy="1015663"/>
          </a:xfrm>
          <a:prstGeom prst="rect">
            <a:avLst/>
          </a:prstGeom>
          <a:noFill/>
        </p:spPr>
        <p:txBody>
          <a:bodyPr wrap="square" rtlCol="0">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Two separate owners as passive &amp; active owners hold joint legal claim to ownership of assets (companies) funded with tripartite capital.</a:t>
            </a:r>
          </a:p>
        </p:txBody>
      </p:sp>
      <p:sp>
        <p:nvSpPr>
          <p:cNvPr id="14" name="Isosceles Triangle 13"/>
          <p:cNvSpPr/>
          <p:nvPr/>
        </p:nvSpPr>
        <p:spPr>
          <a:xfrm rot="5400000">
            <a:off x="361956" y="4576651"/>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8002" y="4442504"/>
            <a:ext cx="7298054" cy="707886"/>
          </a:xfrm>
          <a:prstGeom prst="rect">
            <a:avLst/>
          </a:prstGeom>
          <a:noFill/>
        </p:spPr>
        <p:txBody>
          <a:bodyPr wrap="square" rtlCol="0">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Passive owners are the funders as sponsors &amp; active owners are entrepreneurs or managers as stewards.</a:t>
            </a:r>
          </a:p>
        </p:txBody>
      </p:sp>
      <p:pic>
        <p:nvPicPr>
          <p:cNvPr id="16" name="Picture 15" descr="Trade (@tradecoffeeco) / Twitter">
            <a:extLst>
              <a:ext uri="{FF2B5EF4-FFF2-40B4-BE49-F238E27FC236}">
                <a16:creationId xmlns:a16="http://schemas.microsoft.com/office/drawing/2014/main" id="{6F5EF01C-9267-495C-81E4-6112FACF1E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41440" y="5657163"/>
            <a:ext cx="5669279" cy="1412632"/>
          </a:xfrm>
          <a:prstGeom prst="rect">
            <a:avLst/>
          </a:prstGeom>
          <a:noFill/>
          <a:ln>
            <a:noFill/>
          </a:ln>
        </p:spPr>
      </p:pic>
    </p:spTree>
    <p:extLst>
      <p:ext uri="{BB962C8B-B14F-4D97-AF65-F5344CB8AC3E}">
        <p14:creationId xmlns:p14="http://schemas.microsoft.com/office/powerpoint/2010/main" val="276137482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392C326-A842-CB28-ACFC-3E29C5DBD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3629891" cy="6858000"/>
          </a:xfrm>
          <a:prstGeom prst="rect">
            <a:avLst/>
          </a:prstGeom>
        </p:spPr>
      </p:pic>
      <p:pic>
        <p:nvPicPr>
          <p:cNvPr id="5" name="Picture 4">
            <a:extLst>
              <a:ext uri="{FF2B5EF4-FFF2-40B4-BE49-F238E27FC236}">
                <a16:creationId xmlns:a16="http://schemas.microsoft.com/office/drawing/2014/main" id="{531D1885-D0EF-014E-02CA-E0A512DCB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713" y="0"/>
            <a:ext cx="5891784" cy="6858000"/>
          </a:xfrm>
          <a:prstGeom prst="rect">
            <a:avLst/>
          </a:prstGeom>
        </p:spPr>
      </p:pic>
      <p:sp>
        <p:nvSpPr>
          <p:cNvPr id="2" name="Title 1"/>
          <p:cNvSpPr>
            <a:spLocks noGrp="1"/>
          </p:cNvSpPr>
          <p:nvPr>
            <p:ph type="title"/>
          </p:nvPr>
        </p:nvSpPr>
        <p:spPr>
          <a:xfrm>
            <a:off x="2701872" y="35562"/>
            <a:ext cx="4526027" cy="1014788"/>
          </a:xfrm>
        </p:spPr>
        <p:txBody>
          <a:bodyPr>
            <a:normAutofit/>
          </a:bodyPr>
          <a:lstStyle/>
          <a:p>
            <a:r>
              <a:rPr lang="en-GB" sz="4800" b="1" dirty="0">
                <a:solidFill>
                  <a:srgbClr val="002060"/>
                </a:solidFill>
                <a:latin typeface="Roboto Black" panose="02000000000000000000" pitchFamily="2" charset="0"/>
                <a:ea typeface="Roboto Black" panose="02000000000000000000" pitchFamily="2" charset="0"/>
              </a:rPr>
              <a:t>Solution 3</a:t>
            </a:r>
            <a:endParaRPr lang="en-US" sz="4800" dirty="0">
              <a:solidFill>
                <a:srgbClr val="002060"/>
              </a:solidFill>
              <a:latin typeface="Roboto Black" panose="02000000000000000000" pitchFamily="2" charset="0"/>
              <a:ea typeface="Roboto Black" panose="02000000000000000000" pitchFamily="2" charset="0"/>
            </a:endParaRPr>
          </a:p>
        </p:txBody>
      </p:sp>
      <p:sp>
        <p:nvSpPr>
          <p:cNvPr id="3" name="Title 1"/>
          <p:cNvSpPr txBox="1">
            <a:spLocks/>
          </p:cNvSpPr>
          <p:nvPr/>
        </p:nvSpPr>
        <p:spPr>
          <a:xfrm>
            <a:off x="314456" y="796594"/>
            <a:ext cx="6959138" cy="101478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00B050"/>
                </a:solidFill>
                <a:latin typeface="Roboto Medium" panose="02000000000000000000" pitchFamily="2" charset="0"/>
                <a:ea typeface="Roboto Medium" panose="02000000000000000000" pitchFamily="2" charset="0"/>
              </a:rPr>
              <a:t>Purchase and Repurchase Agreement promoted as Intelligent twin trade – (Forward and Backward exchanges)</a:t>
            </a:r>
            <a:endParaRPr lang="en-US" sz="2600" dirty="0">
              <a:solidFill>
                <a:srgbClr val="00B050"/>
              </a:solidFill>
              <a:latin typeface="Roboto Medium" panose="02000000000000000000" pitchFamily="2" charset="0"/>
              <a:ea typeface="Roboto Medium" panose="02000000000000000000" pitchFamily="2" charset="0"/>
            </a:endParaRPr>
          </a:p>
        </p:txBody>
      </p:sp>
      <p:sp>
        <p:nvSpPr>
          <p:cNvPr id="6" name="Freeform 5"/>
          <p:cNvSpPr/>
          <p:nvPr/>
        </p:nvSpPr>
        <p:spPr>
          <a:xfrm>
            <a:off x="7521934" y="0"/>
            <a:ext cx="4670067" cy="6858000"/>
          </a:xfrm>
          <a:custGeom>
            <a:avLst/>
            <a:gdLst>
              <a:gd name="connsiteX0" fmla="*/ 3306508 w 6900189"/>
              <a:gd name="connsiteY0" fmla="*/ 0 h 6858000"/>
              <a:gd name="connsiteX1" fmla="*/ 6900189 w 6900189"/>
              <a:gd name="connsiteY1" fmla="*/ 0 h 6858000"/>
              <a:gd name="connsiteX2" fmla="*/ 6900189 w 6900189"/>
              <a:gd name="connsiteY2" fmla="*/ 6858000 h 6858000"/>
              <a:gd name="connsiteX3" fmla="*/ 2756664 w 6900189"/>
              <a:gd name="connsiteY3" fmla="*/ 6858000 h 6858000"/>
              <a:gd name="connsiteX4" fmla="*/ 280612 w 6900189"/>
              <a:gd name="connsiteY4" fmla="*/ 4375217 h 6858000"/>
              <a:gd name="connsiteX5" fmla="*/ 282457 w 6900189"/>
              <a:gd name="connsiteY5" fmla="*/ 30158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0189" h="6858000">
                <a:moveTo>
                  <a:pt x="3306508" y="0"/>
                </a:moveTo>
                <a:lnTo>
                  <a:pt x="6900189" y="0"/>
                </a:lnTo>
                <a:lnTo>
                  <a:pt x="6900189" y="6858000"/>
                </a:lnTo>
                <a:lnTo>
                  <a:pt x="2756664" y="6858000"/>
                </a:lnTo>
                <a:lnTo>
                  <a:pt x="280612" y="4375217"/>
                </a:lnTo>
                <a:cubicBezTo>
                  <a:pt x="-94256" y="3999329"/>
                  <a:pt x="-93430" y="3390720"/>
                  <a:pt x="282457" y="3015852"/>
                </a:cubicBezTo>
                <a:close/>
              </a:path>
            </a:pathLst>
          </a:custGeom>
          <a:blipFill dpi="0" rotWithShape="0">
            <a:blip r:embed="rId4"/>
            <a:srcRect/>
            <a:stretch>
              <a:fillRect l="-26000" r="-5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185232" y="-2339"/>
            <a:ext cx="5006768" cy="6858000"/>
          </a:xfrm>
          <a:custGeom>
            <a:avLst/>
            <a:gdLst>
              <a:gd name="connsiteX0" fmla="*/ 3306508 w 6900189"/>
              <a:gd name="connsiteY0" fmla="*/ 0 h 6858000"/>
              <a:gd name="connsiteX1" fmla="*/ 6900189 w 6900189"/>
              <a:gd name="connsiteY1" fmla="*/ 0 h 6858000"/>
              <a:gd name="connsiteX2" fmla="*/ 6900189 w 6900189"/>
              <a:gd name="connsiteY2" fmla="*/ 6858000 h 6858000"/>
              <a:gd name="connsiteX3" fmla="*/ 2756664 w 6900189"/>
              <a:gd name="connsiteY3" fmla="*/ 6858000 h 6858000"/>
              <a:gd name="connsiteX4" fmla="*/ 280612 w 6900189"/>
              <a:gd name="connsiteY4" fmla="*/ 4375217 h 6858000"/>
              <a:gd name="connsiteX5" fmla="*/ 282457 w 6900189"/>
              <a:gd name="connsiteY5" fmla="*/ 30158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0189" h="6858000">
                <a:moveTo>
                  <a:pt x="3306508" y="0"/>
                </a:moveTo>
                <a:lnTo>
                  <a:pt x="6900189" y="0"/>
                </a:lnTo>
                <a:lnTo>
                  <a:pt x="6900189" y="6858000"/>
                </a:lnTo>
                <a:lnTo>
                  <a:pt x="2756664" y="6858000"/>
                </a:lnTo>
                <a:lnTo>
                  <a:pt x="280612" y="4375217"/>
                </a:lnTo>
                <a:cubicBezTo>
                  <a:pt x="-94256" y="3999329"/>
                  <a:pt x="-93430" y="3390720"/>
                  <a:pt x="282457" y="3015852"/>
                </a:cubicBezTo>
                <a:close/>
              </a:path>
            </a:pathLst>
          </a:custGeom>
          <a:solidFill>
            <a:schemeClr val="accent5">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8919" y="6102433"/>
            <a:ext cx="494650" cy="494650"/>
          </a:xfrm>
          <a:prstGeom prst="ellips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B9"/>
              </a:solidFill>
            </a:endParaRPr>
          </a:p>
        </p:txBody>
      </p:sp>
      <p:cxnSp>
        <p:nvCxnSpPr>
          <p:cNvPr id="9" name="Straight Arrow Connector 8"/>
          <p:cNvCxnSpPr>
            <a:cxnSpLocks/>
          </p:cNvCxnSpPr>
          <p:nvPr/>
        </p:nvCxnSpPr>
        <p:spPr>
          <a:xfrm rot="-5400000">
            <a:off x="579735" y="6258292"/>
            <a:ext cx="1" cy="175870"/>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rot="5400000">
            <a:off x="361957" y="2105271"/>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B9"/>
              </a:solidFill>
            </a:endParaRPr>
          </a:p>
        </p:txBody>
      </p:sp>
      <p:sp>
        <p:nvSpPr>
          <p:cNvPr id="11" name="TextBox 10"/>
          <p:cNvSpPr txBox="1"/>
          <p:nvPr/>
        </p:nvSpPr>
        <p:spPr>
          <a:xfrm>
            <a:off x="609247" y="1821661"/>
            <a:ext cx="7265595" cy="1938992"/>
          </a:xfrm>
          <a:prstGeom prst="rect">
            <a:avLst/>
          </a:prstGeom>
          <a:noFill/>
        </p:spPr>
        <p:txBody>
          <a:bodyPr wrap="square" rtlCol="0">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Innovative ownership of private companies funded with tripartite capital promotes intelligent twin trade and exchange of the companies.</a:t>
            </a:r>
          </a:p>
          <a:p>
            <a:endParaRPr lang="en-GB" sz="2000" dirty="0">
              <a:latin typeface="Arial" panose="020B0604020202020204" pitchFamily="34" charset="0"/>
              <a:ea typeface="Roboto Medium" panose="02000000000000000000" pitchFamily="2" charset="0"/>
              <a:cs typeface="Arial" panose="020B0604020202020204" pitchFamily="34" charset="0"/>
            </a:endParaRPr>
          </a:p>
          <a:p>
            <a:endParaRPr lang="en-GB" sz="2000" dirty="0">
              <a:latin typeface="Arial" panose="020B0604020202020204" pitchFamily="34" charset="0"/>
              <a:ea typeface="Roboto Medium" panose="02000000000000000000" pitchFamily="2" charset="0"/>
              <a:cs typeface="Arial" panose="020B0604020202020204" pitchFamily="34" charset="0"/>
            </a:endParaRPr>
          </a:p>
          <a:p>
            <a:endParaRPr lang="en-GB" sz="2000" dirty="0">
              <a:latin typeface="Arial" panose="020B0604020202020204" pitchFamily="34" charset="0"/>
              <a:ea typeface="Roboto Medium" panose="02000000000000000000" pitchFamily="2" charset="0"/>
              <a:cs typeface="Arial" panose="020B0604020202020204" pitchFamily="34" charset="0"/>
            </a:endParaRPr>
          </a:p>
        </p:txBody>
      </p:sp>
      <p:sp>
        <p:nvSpPr>
          <p:cNvPr id="12" name="Isosceles Triangle 11"/>
          <p:cNvSpPr/>
          <p:nvPr/>
        </p:nvSpPr>
        <p:spPr>
          <a:xfrm rot="5400000">
            <a:off x="361957" y="2947749"/>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B9"/>
              </a:solidFill>
            </a:endParaRPr>
          </a:p>
        </p:txBody>
      </p:sp>
      <p:sp>
        <p:nvSpPr>
          <p:cNvPr id="13" name="TextBox 12"/>
          <p:cNvSpPr txBox="1"/>
          <p:nvPr/>
        </p:nvSpPr>
        <p:spPr>
          <a:xfrm>
            <a:off x="612154" y="2955160"/>
            <a:ext cx="7058861" cy="1015663"/>
          </a:xfrm>
          <a:prstGeom prst="rect">
            <a:avLst/>
          </a:prstGeom>
          <a:noFill/>
        </p:spPr>
        <p:txBody>
          <a:bodyPr wrap="square" rtlCol="0">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Step 1 Equity purchase (forward trade) - Sponsors gradually buy large portions of liquid and illiquid  ownership of private company with tripartite catalytic capital– a structured finance.</a:t>
            </a:r>
          </a:p>
        </p:txBody>
      </p:sp>
      <p:sp>
        <p:nvSpPr>
          <p:cNvPr id="14" name="Isosceles Triangle 13"/>
          <p:cNvSpPr/>
          <p:nvPr/>
        </p:nvSpPr>
        <p:spPr>
          <a:xfrm rot="5400000">
            <a:off x="361956" y="4041818"/>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B9"/>
              </a:solidFill>
            </a:endParaRPr>
          </a:p>
        </p:txBody>
      </p:sp>
      <p:sp>
        <p:nvSpPr>
          <p:cNvPr id="15" name="TextBox 14"/>
          <p:cNvSpPr txBox="1"/>
          <p:nvPr/>
        </p:nvSpPr>
        <p:spPr>
          <a:xfrm>
            <a:off x="638001" y="4069858"/>
            <a:ext cx="6959137" cy="1015663"/>
          </a:xfrm>
          <a:prstGeom prst="rect">
            <a:avLst/>
          </a:prstGeom>
          <a:noFill/>
        </p:spPr>
        <p:txBody>
          <a:bodyPr wrap="square" rtlCol="0">
            <a:spAutoFit/>
          </a:bodyPr>
          <a:lstStyle/>
          <a:p>
            <a:r>
              <a:rPr lang="en-GB" sz="2000" dirty="0">
                <a:latin typeface="Arial" panose="020B0604020202020204" pitchFamily="34" charset="0"/>
                <a:ea typeface="Roboto Medium" panose="02000000000000000000" pitchFamily="2" charset="0"/>
                <a:cs typeface="Arial" panose="020B0604020202020204" pitchFamily="34" charset="0"/>
              </a:rPr>
              <a:t>Step 2 Equity repurchase (backward/reverse trade) – Entrepreneur gradually buyback liquid ownership of funded company in small fractions with revenues.</a:t>
            </a:r>
          </a:p>
        </p:txBody>
      </p:sp>
      <p:sp>
        <p:nvSpPr>
          <p:cNvPr id="16" name="Isosceles Triangle 15"/>
          <p:cNvSpPr/>
          <p:nvPr/>
        </p:nvSpPr>
        <p:spPr>
          <a:xfrm rot="5400000">
            <a:off x="361956" y="5390805"/>
            <a:ext cx="258793" cy="189781"/>
          </a:xfrm>
          <a:prstGeom prst="triangle">
            <a:avLst/>
          </a:prstGeom>
          <a:solidFill>
            <a:srgbClr val="076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8B9"/>
              </a:solidFill>
            </a:endParaRPr>
          </a:p>
        </p:txBody>
      </p:sp>
      <p:sp>
        <p:nvSpPr>
          <p:cNvPr id="17" name="TextBox 16"/>
          <p:cNvSpPr txBox="1"/>
          <p:nvPr/>
        </p:nvSpPr>
        <p:spPr>
          <a:xfrm>
            <a:off x="638001" y="5254585"/>
            <a:ext cx="6926935" cy="1015663"/>
          </a:xfrm>
          <a:prstGeom prst="rect">
            <a:avLst/>
          </a:prstGeom>
          <a:noFill/>
        </p:spPr>
        <p:txBody>
          <a:bodyPr wrap="square" rtlCol="0">
            <a:spAutoFit/>
          </a:bodyPr>
          <a:lstStyle/>
          <a:p>
            <a:pPr algn="just"/>
            <a:r>
              <a:rPr lang="en-GB" sz="2000" dirty="0">
                <a:latin typeface="Arial" panose="020B0604020202020204" pitchFamily="34" charset="0"/>
                <a:ea typeface="Roboto Medium" panose="02000000000000000000" pitchFamily="2" charset="0"/>
                <a:cs typeface="Arial" panose="020B0604020202020204" pitchFamily="34" charset="0"/>
              </a:rPr>
              <a:t>Intelligent twin trade is driven by entrepreneurs’ incentives and based on character performance and enterprise revenue potentials.</a:t>
            </a:r>
          </a:p>
        </p:txBody>
      </p:sp>
      <p:pic>
        <p:nvPicPr>
          <p:cNvPr id="18" name="Picture 17">
            <a:extLst>
              <a:ext uri="{FF2B5EF4-FFF2-40B4-BE49-F238E27FC236}">
                <a16:creationId xmlns:a16="http://schemas.microsoft.com/office/drawing/2014/main" id="{E813DDF7-4201-44DA-8217-741009AC60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628547" y="5304155"/>
            <a:ext cx="4798569" cy="1553845"/>
          </a:xfrm>
          <a:prstGeom prst="rect">
            <a:avLst/>
          </a:prstGeom>
          <a:noFill/>
          <a:ln>
            <a:noFill/>
          </a:ln>
        </p:spPr>
      </p:pic>
    </p:spTree>
    <p:extLst>
      <p:ext uri="{BB962C8B-B14F-4D97-AF65-F5344CB8AC3E}">
        <p14:creationId xmlns:p14="http://schemas.microsoft.com/office/powerpoint/2010/main" val="2634123524"/>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23093</TotalTime>
  <Words>1656</Words>
  <Application>Microsoft Office PowerPoint</Application>
  <PresentationFormat>Widescreen</PresentationFormat>
  <Paragraphs>105</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Calibri Light</vt:lpstr>
      <vt:lpstr>Roboto</vt:lpstr>
      <vt:lpstr>Roboto Black</vt:lpstr>
      <vt:lpstr>Roboto Medium</vt:lpstr>
      <vt:lpstr>Office Theme</vt:lpstr>
      <vt:lpstr>PowerPoint Presentation</vt:lpstr>
      <vt:lpstr>Company Overview</vt:lpstr>
      <vt:lpstr>PowerPoint Presentation</vt:lpstr>
      <vt:lpstr>PowerPoint Presentation</vt:lpstr>
      <vt:lpstr>Big &amp; Complex Problems</vt:lpstr>
      <vt:lpstr>Root-Cause Problems</vt:lpstr>
      <vt:lpstr>Solution 1</vt:lpstr>
      <vt:lpstr>Solution 2</vt:lpstr>
      <vt:lpstr>Solution 3</vt:lpstr>
      <vt:lpstr>Practical Implementation – Product/Service</vt:lpstr>
      <vt:lpstr>Market Opportunity </vt:lpstr>
      <vt:lpstr>Market Size</vt:lpstr>
      <vt:lpstr>Customers &amp; Partnerships </vt:lpstr>
      <vt:lpstr>Competition</vt:lpstr>
      <vt:lpstr>Revenue Model</vt:lpstr>
      <vt:lpstr>Marketing &amp; Promotion Plans </vt:lpstr>
      <vt:lpstr>WHY NOW?</vt:lpstr>
      <vt:lpstr>WHY NOW?</vt:lpstr>
      <vt:lpstr>Ask - Funding Request &amp; Use of Funds</vt:lpstr>
      <vt:lpstr>Project Team</vt:lpstr>
      <vt:lpstr> Contact Thanks for the Audience www.SidoPay.ai  Emails ignatius@sidopay.com duhui@uni.coventry.ac.uk +447340768876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SidoPay   (Powering Structured Finance, Innovative Ownership &amp; Intelligent Trading)</dc:title>
  <dc:creator>HP</dc:creator>
  <cp:lastModifiedBy>Ignatius Duhu</cp:lastModifiedBy>
  <cp:revision>192</cp:revision>
  <dcterms:created xsi:type="dcterms:W3CDTF">2022-05-06T22:42:15Z</dcterms:created>
  <dcterms:modified xsi:type="dcterms:W3CDTF">2023-11-15T13:50:46Z</dcterms:modified>
</cp:coreProperties>
</file>